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Poppins" panose="00000500000000000000" pitchFamily="2" charset="0"/>
      <p:regular r:id="rId23"/>
      <p:bold r:id="rId24"/>
      <p:italic r:id="rId25"/>
    </p:embeddedFont>
    <p:embeddedFont>
      <p:font typeface="Poppins Bold" panose="00000800000000000000"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youtube.com/watch?v=ybYluOBzLvo" TargetMode="Externa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wmm.littlegreenlight.com/constituents/94430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Freeform 2"/>
          <p:cNvSpPr/>
          <p:nvPr/>
        </p:nvSpPr>
        <p:spPr>
          <a:xfrm rot="1179401" flipH="1">
            <a:off x="6681264" y="-3557144"/>
            <a:ext cx="16497169" cy="13407699"/>
          </a:xfrm>
          <a:custGeom>
            <a:avLst/>
            <a:gdLst/>
            <a:ahLst/>
            <a:cxnLst/>
            <a:rect l="l" t="t" r="r" b="b"/>
            <a:pathLst>
              <a:path w="16497169" h="13407699">
                <a:moveTo>
                  <a:pt x="16497169" y="0"/>
                </a:moveTo>
                <a:lnTo>
                  <a:pt x="0" y="0"/>
                </a:lnTo>
                <a:lnTo>
                  <a:pt x="0" y="13407699"/>
                </a:lnTo>
                <a:lnTo>
                  <a:pt x="16497169" y="13407699"/>
                </a:lnTo>
                <a:lnTo>
                  <a:pt x="16497169"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891721" y="666521"/>
            <a:ext cx="4924293" cy="1870295"/>
          </a:xfrm>
          <a:custGeom>
            <a:avLst/>
            <a:gdLst/>
            <a:ahLst/>
            <a:cxnLst/>
            <a:rect l="l" t="t" r="r" b="b"/>
            <a:pathLst>
              <a:path w="4924293" h="1870295">
                <a:moveTo>
                  <a:pt x="0" y="0"/>
                </a:moveTo>
                <a:lnTo>
                  <a:pt x="4924293" y="0"/>
                </a:lnTo>
                <a:lnTo>
                  <a:pt x="4924293" y="1870295"/>
                </a:lnTo>
                <a:lnTo>
                  <a:pt x="0" y="1870295"/>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966926" y="2107727"/>
            <a:ext cx="8666565" cy="3035773"/>
          </a:xfrm>
          <a:prstGeom prst="rect">
            <a:avLst/>
          </a:prstGeom>
        </p:spPr>
        <p:txBody>
          <a:bodyPr lIns="0" tIns="0" rIns="0" bIns="0" rtlCol="0" anchor="t">
            <a:spAutoFit/>
          </a:bodyPr>
          <a:lstStyle/>
          <a:p>
            <a:pPr>
              <a:lnSpc>
                <a:spcPts val="11503"/>
              </a:lnSpc>
            </a:pPr>
            <a:r>
              <a:rPr lang="en-US" sz="10457">
                <a:solidFill>
                  <a:srgbClr val="FAFAFA"/>
                </a:solidFill>
                <a:latin typeface="Poppins Bold"/>
              </a:rPr>
              <a:t>ANNUAL</a:t>
            </a:r>
          </a:p>
          <a:p>
            <a:pPr>
              <a:lnSpc>
                <a:spcPts val="11503"/>
              </a:lnSpc>
            </a:pPr>
            <a:r>
              <a:rPr lang="en-US" sz="10457">
                <a:solidFill>
                  <a:srgbClr val="FAFAFA"/>
                </a:solidFill>
                <a:latin typeface="Poppins Bold"/>
              </a:rPr>
              <a:t>REPORT 2023</a:t>
            </a:r>
          </a:p>
        </p:txBody>
      </p:sp>
      <p:sp>
        <p:nvSpPr>
          <p:cNvPr id="5" name="TextBox 5"/>
          <p:cNvSpPr txBox="1"/>
          <p:nvPr/>
        </p:nvSpPr>
        <p:spPr>
          <a:xfrm>
            <a:off x="1966926" y="5835947"/>
            <a:ext cx="12738209" cy="2629637"/>
          </a:xfrm>
          <a:prstGeom prst="rect">
            <a:avLst/>
          </a:prstGeom>
        </p:spPr>
        <p:txBody>
          <a:bodyPr lIns="0" tIns="0" rIns="0" bIns="0" rtlCol="0" anchor="t">
            <a:spAutoFit/>
          </a:bodyPr>
          <a:lstStyle/>
          <a:p>
            <a:pPr>
              <a:lnSpc>
                <a:spcPts val="9963"/>
              </a:lnSpc>
            </a:pPr>
            <a:r>
              <a:rPr lang="en-US" sz="9058">
                <a:solidFill>
                  <a:srgbClr val="F05822"/>
                </a:solidFill>
                <a:latin typeface="Poppins Bold"/>
              </a:rPr>
              <a:t>WISCONSIN MARITIME MUSEUM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grpSp>
        <p:nvGrpSpPr>
          <p:cNvPr id="2" name="Group 2"/>
          <p:cNvGrpSpPr/>
          <p:nvPr/>
        </p:nvGrpSpPr>
        <p:grpSpPr>
          <a:xfrm>
            <a:off x="-98913" y="3036402"/>
            <a:ext cx="8812961" cy="4963922"/>
            <a:chOff x="0" y="0"/>
            <a:chExt cx="20406168" cy="11493825"/>
          </a:xfrm>
        </p:grpSpPr>
        <p:sp>
          <p:nvSpPr>
            <p:cNvPr id="3" name="Freeform 3"/>
            <p:cNvSpPr/>
            <p:nvPr/>
          </p:nvSpPr>
          <p:spPr>
            <a:xfrm>
              <a:off x="0" y="0"/>
              <a:ext cx="20406168" cy="11493825"/>
            </a:xfrm>
            <a:custGeom>
              <a:avLst/>
              <a:gdLst/>
              <a:ahLst/>
              <a:cxnLst/>
              <a:rect l="l" t="t" r="r" b="b"/>
              <a:pathLst>
                <a:path w="20406168" h="11493825">
                  <a:moveTo>
                    <a:pt x="0" y="0"/>
                  </a:moveTo>
                  <a:lnTo>
                    <a:pt x="20406168" y="0"/>
                  </a:lnTo>
                  <a:lnTo>
                    <a:pt x="20406168" y="11493825"/>
                  </a:lnTo>
                  <a:lnTo>
                    <a:pt x="0" y="11493825"/>
                  </a:lnTo>
                  <a:close/>
                </a:path>
              </a:pathLst>
            </a:custGeom>
            <a:solidFill>
              <a:srgbClr val="F05822"/>
            </a:solidFill>
          </p:spPr>
          <p:txBody>
            <a:bodyPr/>
            <a:lstStyle/>
            <a:p>
              <a:endParaRPr lang="en-US"/>
            </a:p>
          </p:txBody>
        </p:sp>
        <p:sp>
          <p:nvSpPr>
            <p:cNvPr id="4" name="TextBox 4"/>
            <p:cNvSpPr txBox="1"/>
            <p:nvPr/>
          </p:nvSpPr>
          <p:spPr>
            <a:xfrm>
              <a:off x="0" y="-57150"/>
              <a:ext cx="20406168" cy="11550975"/>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9508355" y="5143500"/>
            <a:ext cx="7042638" cy="4734658"/>
            <a:chOff x="0" y="0"/>
            <a:chExt cx="1854851" cy="1246988"/>
          </a:xfrm>
        </p:grpSpPr>
        <p:sp>
          <p:nvSpPr>
            <p:cNvPr id="6" name="Freeform 6"/>
            <p:cNvSpPr/>
            <p:nvPr/>
          </p:nvSpPr>
          <p:spPr>
            <a:xfrm>
              <a:off x="0" y="0"/>
              <a:ext cx="1854851" cy="1246988"/>
            </a:xfrm>
            <a:custGeom>
              <a:avLst/>
              <a:gdLst/>
              <a:ahLst/>
              <a:cxnLst/>
              <a:rect l="l" t="t" r="r" b="b"/>
              <a:pathLst>
                <a:path w="1854851" h="1246988">
                  <a:moveTo>
                    <a:pt x="56064" y="0"/>
                  </a:moveTo>
                  <a:lnTo>
                    <a:pt x="1798787" y="0"/>
                  </a:lnTo>
                  <a:cubicBezTo>
                    <a:pt x="1829751" y="0"/>
                    <a:pt x="1854851" y="25101"/>
                    <a:pt x="1854851" y="56064"/>
                  </a:cubicBezTo>
                  <a:lnTo>
                    <a:pt x="1854851" y="1190924"/>
                  </a:lnTo>
                  <a:cubicBezTo>
                    <a:pt x="1854851" y="1205793"/>
                    <a:pt x="1848945" y="1220053"/>
                    <a:pt x="1838431" y="1230567"/>
                  </a:cubicBezTo>
                  <a:cubicBezTo>
                    <a:pt x="1827917" y="1241081"/>
                    <a:pt x="1813657" y="1246988"/>
                    <a:pt x="1798787" y="1246988"/>
                  </a:cubicBezTo>
                  <a:lnTo>
                    <a:pt x="56064" y="1246988"/>
                  </a:lnTo>
                  <a:cubicBezTo>
                    <a:pt x="25101" y="1246988"/>
                    <a:pt x="0" y="1221887"/>
                    <a:pt x="0" y="1190924"/>
                  </a:cubicBezTo>
                  <a:lnTo>
                    <a:pt x="0" y="56064"/>
                  </a:lnTo>
                  <a:cubicBezTo>
                    <a:pt x="0" y="25101"/>
                    <a:pt x="25101" y="0"/>
                    <a:pt x="56064" y="0"/>
                  </a:cubicBezTo>
                  <a:close/>
                </a:path>
              </a:pathLst>
            </a:custGeom>
            <a:solidFill>
              <a:srgbClr val="FEFCFF"/>
            </a:solidFill>
          </p:spPr>
          <p:txBody>
            <a:bodyPr/>
            <a:lstStyle/>
            <a:p>
              <a:endParaRPr lang="en-US"/>
            </a:p>
          </p:txBody>
        </p:sp>
        <p:sp>
          <p:nvSpPr>
            <p:cNvPr id="7" name="TextBox 7"/>
            <p:cNvSpPr txBox="1"/>
            <p:nvPr/>
          </p:nvSpPr>
          <p:spPr>
            <a:xfrm>
              <a:off x="0" y="-57150"/>
              <a:ext cx="1854851" cy="1304138"/>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9808535" y="5249841"/>
            <a:ext cx="6442278" cy="4256748"/>
            <a:chOff x="0" y="0"/>
            <a:chExt cx="8589704" cy="5675664"/>
          </a:xfrm>
        </p:grpSpPr>
        <p:pic>
          <p:nvPicPr>
            <p:cNvPr id="9" name="Picture 9"/>
            <p:cNvPicPr>
              <a:picLocks noChangeAspect="1"/>
            </p:cNvPicPr>
            <p:nvPr/>
          </p:nvPicPr>
          <p:blipFill>
            <a:blip r:embed="rId2"/>
            <a:srcRect t="443" b="443"/>
            <a:stretch>
              <a:fillRect/>
            </a:stretch>
          </p:blipFill>
          <p:spPr>
            <a:xfrm>
              <a:off x="0" y="0"/>
              <a:ext cx="8589704" cy="5675664"/>
            </a:xfrm>
            <a:prstGeom prst="rect">
              <a:avLst/>
            </a:prstGeom>
          </p:spPr>
        </p:pic>
      </p:grpSp>
      <p:grpSp>
        <p:nvGrpSpPr>
          <p:cNvPr id="10" name="Group 10"/>
          <p:cNvGrpSpPr/>
          <p:nvPr/>
        </p:nvGrpSpPr>
        <p:grpSpPr>
          <a:xfrm>
            <a:off x="14371027" y="669405"/>
            <a:ext cx="3525715" cy="5309120"/>
            <a:chOff x="0" y="0"/>
            <a:chExt cx="928583" cy="1398287"/>
          </a:xfrm>
        </p:grpSpPr>
        <p:sp>
          <p:nvSpPr>
            <p:cNvPr id="11" name="Freeform 11"/>
            <p:cNvSpPr/>
            <p:nvPr/>
          </p:nvSpPr>
          <p:spPr>
            <a:xfrm>
              <a:off x="0" y="0"/>
              <a:ext cx="928583" cy="1398287"/>
            </a:xfrm>
            <a:custGeom>
              <a:avLst/>
              <a:gdLst/>
              <a:ahLst/>
              <a:cxnLst/>
              <a:rect l="l" t="t" r="r" b="b"/>
              <a:pathLst>
                <a:path w="928583" h="1398287">
                  <a:moveTo>
                    <a:pt x="111988" y="0"/>
                  </a:moveTo>
                  <a:lnTo>
                    <a:pt x="816595" y="0"/>
                  </a:lnTo>
                  <a:cubicBezTo>
                    <a:pt x="846297" y="0"/>
                    <a:pt x="874781" y="11799"/>
                    <a:pt x="895783" y="32801"/>
                  </a:cubicBezTo>
                  <a:cubicBezTo>
                    <a:pt x="916785" y="53802"/>
                    <a:pt x="928583" y="82287"/>
                    <a:pt x="928583" y="111988"/>
                  </a:cubicBezTo>
                  <a:lnTo>
                    <a:pt x="928583" y="1286299"/>
                  </a:lnTo>
                  <a:cubicBezTo>
                    <a:pt x="928583" y="1316000"/>
                    <a:pt x="916785" y="1344485"/>
                    <a:pt x="895783" y="1365486"/>
                  </a:cubicBezTo>
                  <a:cubicBezTo>
                    <a:pt x="874781" y="1386488"/>
                    <a:pt x="846297" y="1398287"/>
                    <a:pt x="816595" y="1398287"/>
                  </a:cubicBezTo>
                  <a:lnTo>
                    <a:pt x="111988" y="1398287"/>
                  </a:lnTo>
                  <a:cubicBezTo>
                    <a:pt x="82287" y="1398287"/>
                    <a:pt x="53802" y="1386488"/>
                    <a:pt x="32801" y="1365486"/>
                  </a:cubicBezTo>
                  <a:cubicBezTo>
                    <a:pt x="11799" y="1344485"/>
                    <a:pt x="0" y="1316000"/>
                    <a:pt x="0" y="1286299"/>
                  </a:cubicBezTo>
                  <a:lnTo>
                    <a:pt x="0" y="111988"/>
                  </a:lnTo>
                  <a:cubicBezTo>
                    <a:pt x="0" y="82287"/>
                    <a:pt x="11799" y="53802"/>
                    <a:pt x="32801" y="32801"/>
                  </a:cubicBezTo>
                  <a:cubicBezTo>
                    <a:pt x="53802" y="11799"/>
                    <a:pt x="82287" y="0"/>
                    <a:pt x="111988" y="0"/>
                  </a:cubicBezTo>
                  <a:close/>
                </a:path>
              </a:pathLst>
            </a:custGeom>
            <a:solidFill>
              <a:srgbClr val="F05822"/>
            </a:solidFill>
          </p:spPr>
          <p:txBody>
            <a:bodyPr/>
            <a:lstStyle/>
            <a:p>
              <a:endParaRPr lang="en-US"/>
            </a:p>
          </p:txBody>
        </p:sp>
        <p:sp>
          <p:nvSpPr>
            <p:cNvPr id="12" name="TextBox 12"/>
            <p:cNvSpPr txBox="1"/>
            <p:nvPr/>
          </p:nvSpPr>
          <p:spPr>
            <a:xfrm>
              <a:off x="0" y="-57150"/>
              <a:ext cx="928583" cy="1455437"/>
            </a:xfrm>
            <a:prstGeom prst="rect">
              <a:avLst/>
            </a:prstGeom>
          </p:spPr>
          <p:txBody>
            <a:bodyPr lIns="50800" tIns="50800" rIns="50800" bIns="50800" rtlCol="0" anchor="ctr"/>
            <a:lstStyle/>
            <a:p>
              <a:pPr algn="ctr">
                <a:lnSpc>
                  <a:spcPts val="2520"/>
                </a:lnSpc>
              </a:pPr>
              <a:endParaRPr/>
            </a:p>
          </p:txBody>
        </p:sp>
      </p:grpSp>
      <p:grpSp>
        <p:nvGrpSpPr>
          <p:cNvPr id="13" name="Group 13"/>
          <p:cNvGrpSpPr/>
          <p:nvPr/>
        </p:nvGrpSpPr>
        <p:grpSpPr>
          <a:xfrm>
            <a:off x="14607359" y="876744"/>
            <a:ext cx="3070428" cy="4868990"/>
            <a:chOff x="0" y="0"/>
            <a:chExt cx="4093904" cy="6491987"/>
          </a:xfrm>
        </p:grpSpPr>
        <p:pic>
          <p:nvPicPr>
            <p:cNvPr id="14" name="Picture 14"/>
            <p:cNvPicPr>
              <a:picLocks noChangeAspect="1"/>
            </p:cNvPicPr>
            <p:nvPr/>
          </p:nvPicPr>
          <p:blipFill>
            <a:blip r:embed="rId3"/>
            <a:srcRect l="28979" r="28979"/>
            <a:stretch>
              <a:fillRect/>
            </a:stretch>
          </p:blipFill>
          <p:spPr>
            <a:xfrm>
              <a:off x="0" y="0"/>
              <a:ext cx="4093904" cy="6491987"/>
            </a:xfrm>
            <a:prstGeom prst="rect">
              <a:avLst/>
            </a:prstGeom>
          </p:spPr>
        </p:pic>
      </p:grpSp>
      <p:sp>
        <p:nvSpPr>
          <p:cNvPr id="15" name="AutoShape 15"/>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grpSp>
        <p:nvGrpSpPr>
          <p:cNvPr id="16" name="Group 16"/>
          <p:cNvGrpSpPr/>
          <p:nvPr/>
        </p:nvGrpSpPr>
        <p:grpSpPr>
          <a:xfrm>
            <a:off x="9144000" y="1640955"/>
            <a:ext cx="5767754" cy="3877408"/>
            <a:chOff x="0" y="0"/>
            <a:chExt cx="1519079" cy="1021210"/>
          </a:xfrm>
        </p:grpSpPr>
        <p:sp>
          <p:nvSpPr>
            <p:cNvPr id="17" name="Freeform 17"/>
            <p:cNvSpPr/>
            <p:nvPr/>
          </p:nvSpPr>
          <p:spPr>
            <a:xfrm>
              <a:off x="0" y="0"/>
              <a:ext cx="1519079" cy="1021210"/>
            </a:xfrm>
            <a:custGeom>
              <a:avLst/>
              <a:gdLst/>
              <a:ahLst/>
              <a:cxnLst/>
              <a:rect l="l" t="t" r="r" b="b"/>
              <a:pathLst>
                <a:path w="1519079" h="1021210">
                  <a:moveTo>
                    <a:pt x="0" y="0"/>
                  </a:moveTo>
                  <a:lnTo>
                    <a:pt x="1519079" y="0"/>
                  </a:lnTo>
                  <a:lnTo>
                    <a:pt x="1519079" y="1021210"/>
                  </a:lnTo>
                  <a:lnTo>
                    <a:pt x="0" y="1021210"/>
                  </a:lnTo>
                  <a:close/>
                </a:path>
              </a:pathLst>
            </a:custGeom>
            <a:solidFill>
              <a:srgbClr val="049EE3"/>
            </a:solidFill>
          </p:spPr>
          <p:txBody>
            <a:bodyPr/>
            <a:lstStyle/>
            <a:p>
              <a:endParaRPr lang="en-US"/>
            </a:p>
          </p:txBody>
        </p:sp>
        <p:sp>
          <p:nvSpPr>
            <p:cNvPr id="18" name="TextBox 18"/>
            <p:cNvSpPr txBox="1"/>
            <p:nvPr/>
          </p:nvSpPr>
          <p:spPr>
            <a:xfrm>
              <a:off x="0" y="-57150"/>
              <a:ext cx="1519079" cy="1078360"/>
            </a:xfrm>
            <a:prstGeom prst="rect">
              <a:avLst/>
            </a:prstGeom>
          </p:spPr>
          <p:txBody>
            <a:bodyPr lIns="50800" tIns="50800" rIns="50800" bIns="50800" rtlCol="0" anchor="ctr"/>
            <a:lstStyle/>
            <a:p>
              <a:pPr algn="ctr">
                <a:lnSpc>
                  <a:spcPts val="2520"/>
                </a:lnSpc>
              </a:pPr>
              <a:endParaRPr/>
            </a:p>
          </p:txBody>
        </p:sp>
      </p:grpSp>
      <p:sp>
        <p:nvSpPr>
          <p:cNvPr id="19" name="Freeform 19"/>
          <p:cNvSpPr/>
          <p:nvPr/>
        </p:nvSpPr>
        <p:spPr>
          <a:xfrm>
            <a:off x="9508355" y="1837629"/>
            <a:ext cx="5099004" cy="3412212"/>
          </a:xfrm>
          <a:custGeom>
            <a:avLst/>
            <a:gdLst/>
            <a:ahLst/>
            <a:cxnLst/>
            <a:rect l="l" t="t" r="r" b="b"/>
            <a:pathLst>
              <a:path w="5099004" h="3412212">
                <a:moveTo>
                  <a:pt x="0" y="0"/>
                </a:moveTo>
                <a:lnTo>
                  <a:pt x="5099004" y="0"/>
                </a:lnTo>
                <a:lnTo>
                  <a:pt x="5099004" y="3412212"/>
                </a:lnTo>
                <a:lnTo>
                  <a:pt x="0" y="3412212"/>
                </a:lnTo>
                <a:lnTo>
                  <a:pt x="0" y="0"/>
                </a:lnTo>
                <a:close/>
              </a:path>
            </a:pathLst>
          </a:custGeom>
          <a:blipFill>
            <a:blip r:embed="rId4"/>
            <a:stretch>
              <a:fillRect l="-189" r="-189"/>
            </a:stretch>
          </a:blipFill>
        </p:spPr>
        <p:txBody>
          <a:bodyPr/>
          <a:lstStyle/>
          <a:p>
            <a:endParaRPr lang="en-US"/>
          </a:p>
        </p:txBody>
      </p:sp>
      <p:sp>
        <p:nvSpPr>
          <p:cNvPr id="20" name="TextBox 20"/>
          <p:cNvSpPr txBox="1"/>
          <p:nvPr/>
        </p:nvSpPr>
        <p:spPr>
          <a:xfrm>
            <a:off x="1028700" y="1028700"/>
            <a:ext cx="7084463" cy="634365"/>
          </a:xfrm>
          <a:prstGeom prst="rect">
            <a:avLst/>
          </a:prstGeom>
        </p:spPr>
        <p:txBody>
          <a:bodyPr lIns="0" tIns="0" rIns="0" bIns="0" rtlCol="0" anchor="t">
            <a:spAutoFit/>
          </a:bodyPr>
          <a:lstStyle/>
          <a:p>
            <a:pPr>
              <a:lnSpc>
                <a:spcPts val="4620"/>
              </a:lnSpc>
            </a:pPr>
            <a:r>
              <a:rPr lang="en-US" sz="4200">
                <a:solidFill>
                  <a:srgbClr val="FAFAFA"/>
                </a:solidFill>
                <a:latin typeface="Poppins Bold"/>
              </a:rPr>
              <a:t>VOLUNTEERS</a:t>
            </a:r>
          </a:p>
        </p:txBody>
      </p:sp>
      <p:sp>
        <p:nvSpPr>
          <p:cNvPr id="21" name="TextBox 21"/>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09</a:t>
            </a:r>
          </a:p>
        </p:txBody>
      </p:sp>
      <p:sp>
        <p:nvSpPr>
          <p:cNvPr id="22" name="TextBox 22"/>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23" name="TextBox 23"/>
          <p:cNvSpPr txBox="1"/>
          <p:nvPr/>
        </p:nvSpPr>
        <p:spPr>
          <a:xfrm>
            <a:off x="87923" y="3130264"/>
            <a:ext cx="8439287" cy="5003801"/>
          </a:xfrm>
          <a:prstGeom prst="rect">
            <a:avLst/>
          </a:prstGeom>
        </p:spPr>
        <p:txBody>
          <a:bodyPr lIns="0" tIns="0" rIns="0" bIns="0" rtlCol="0" anchor="t">
            <a:spAutoFit/>
          </a:bodyPr>
          <a:lstStyle/>
          <a:p>
            <a:pPr algn="ctr">
              <a:lnSpc>
                <a:spcPts val="4599"/>
              </a:lnSpc>
            </a:pPr>
            <a:r>
              <a:rPr lang="en-US" sz="2299">
                <a:solidFill>
                  <a:srgbClr val="FEFCFF"/>
                </a:solidFill>
                <a:latin typeface="Poppins Bold"/>
              </a:rPr>
              <a:t>Total volunteers in 2023:</a:t>
            </a:r>
            <a:r>
              <a:rPr lang="en-US" sz="2299">
                <a:solidFill>
                  <a:srgbClr val="FEFCFF"/>
                </a:solidFill>
                <a:latin typeface="Poppins"/>
              </a:rPr>
              <a:t> 71</a:t>
            </a:r>
          </a:p>
          <a:p>
            <a:pPr algn="ctr">
              <a:lnSpc>
                <a:spcPts val="4599"/>
              </a:lnSpc>
            </a:pPr>
            <a:endParaRPr lang="en-US" sz="2299">
              <a:solidFill>
                <a:srgbClr val="FEFCFF"/>
              </a:solidFill>
              <a:latin typeface="Poppins"/>
            </a:endParaRPr>
          </a:p>
          <a:p>
            <a:pPr algn="ctr">
              <a:lnSpc>
                <a:spcPts val="4599"/>
              </a:lnSpc>
            </a:pPr>
            <a:r>
              <a:rPr lang="en-US" sz="2299">
                <a:solidFill>
                  <a:srgbClr val="FEFCFF"/>
                </a:solidFill>
                <a:latin typeface="Poppins Bold"/>
              </a:rPr>
              <a:t>Total hours:</a:t>
            </a:r>
            <a:r>
              <a:rPr lang="en-US" sz="2299">
                <a:solidFill>
                  <a:srgbClr val="FEFCFF"/>
                </a:solidFill>
                <a:latin typeface="Poppins"/>
              </a:rPr>
              <a:t> 2613.49</a:t>
            </a:r>
          </a:p>
          <a:p>
            <a:pPr algn="ctr">
              <a:lnSpc>
                <a:spcPts val="4599"/>
              </a:lnSpc>
            </a:pPr>
            <a:r>
              <a:rPr lang="en-US" sz="2299">
                <a:solidFill>
                  <a:srgbClr val="FEFCFF"/>
                </a:solidFill>
                <a:latin typeface="Poppins Bold"/>
              </a:rPr>
              <a:t>New volunteers: </a:t>
            </a:r>
            <a:r>
              <a:rPr lang="en-US" sz="2299">
                <a:solidFill>
                  <a:srgbClr val="FEFCFF"/>
                </a:solidFill>
                <a:latin typeface="Poppins"/>
              </a:rPr>
              <a:t>10 (Including 5 highschoolers who came for their 20-hour community service and decided to continue)</a:t>
            </a:r>
          </a:p>
          <a:p>
            <a:pPr algn="ctr">
              <a:lnSpc>
                <a:spcPts val="4599"/>
              </a:lnSpc>
            </a:pPr>
            <a:endParaRPr lang="en-US" sz="2299">
              <a:solidFill>
                <a:srgbClr val="FEFCFF"/>
              </a:solidFill>
              <a:latin typeface="Poppins"/>
            </a:endParaRPr>
          </a:p>
          <a:p>
            <a:pPr algn="ctr">
              <a:lnSpc>
                <a:spcPts val="4599"/>
              </a:lnSpc>
            </a:pPr>
            <a:r>
              <a:rPr lang="en-US" sz="2299">
                <a:solidFill>
                  <a:srgbClr val="FEFCFF"/>
                </a:solidFill>
                <a:latin typeface="Poppins Bold"/>
              </a:rPr>
              <a:t>Volunteer with the most hours</a:t>
            </a:r>
            <a:r>
              <a:rPr lang="en-US" sz="2299">
                <a:solidFill>
                  <a:srgbClr val="FEFCFF"/>
                </a:solidFill>
                <a:latin typeface="Poppins"/>
              </a:rPr>
              <a:t>: Greg Miller @ 286 hours</a:t>
            </a:r>
          </a:p>
          <a:p>
            <a:pPr marL="0" lvl="0" indent="0" algn="ctr">
              <a:lnSpc>
                <a:spcPts val="2520"/>
              </a:lnSpc>
              <a:spcBef>
                <a:spcPct val="0"/>
              </a:spcBef>
            </a:pPr>
            <a:endParaRPr lang="en-US" sz="2299">
              <a:solidFill>
                <a:srgbClr val="FEFCFF"/>
              </a:solidFill>
              <a:latin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grpSp>
        <p:nvGrpSpPr>
          <p:cNvPr id="2" name="Group 2"/>
          <p:cNvGrpSpPr/>
          <p:nvPr/>
        </p:nvGrpSpPr>
        <p:grpSpPr>
          <a:xfrm>
            <a:off x="15060193" y="1622453"/>
            <a:ext cx="2515996" cy="6508688"/>
            <a:chOff x="0" y="0"/>
            <a:chExt cx="5825721" cy="15070689"/>
          </a:xfrm>
        </p:grpSpPr>
        <p:sp>
          <p:nvSpPr>
            <p:cNvPr id="3" name="Freeform 3"/>
            <p:cNvSpPr/>
            <p:nvPr/>
          </p:nvSpPr>
          <p:spPr>
            <a:xfrm>
              <a:off x="0" y="0"/>
              <a:ext cx="5825721" cy="15070689"/>
            </a:xfrm>
            <a:custGeom>
              <a:avLst/>
              <a:gdLst/>
              <a:ahLst/>
              <a:cxnLst/>
              <a:rect l="l" t="t" r="r" b="b"/>
              <a:pathLst>
                <a:path w="5825721" h="15070689">
                  <a:moveTo>
                    <a:pt x="0" y="0"/>
                  </a:moveTo>
                  <a:lnTo>
                    <a:pt x="5825721" y="0"/>
                  </a:lnTo>
                  <a:lnTo>
                    <a:pt x="5825721" y="15070689"/>
                  </a:lnTo>
                  <a:lnTo>
                    <a:pt x="0" y="15070689"/>
                  </a:lnTo>
                  <a:close/>
                </a:path>
              </a:pathLst>
            </a:custGeom>
            <a:solidFill>
              <a:srgbClr val="049EE3"/>
            </a:solidFill>
          </p:spPr>
          <p:txBody>
            <a:bodyPr/>
            <a:lstStyle/>
            <a:p>
              <a:endParaRPr lang="en-US"/>
            </a:p>
          </p:txBody>
        </p:sp>
        <p:sp>
          <p:nvSpPr>
            <p:cNvPr id="4" name="TextBox 4"/>
            <p:cNvSpPr txBox="1"/>
            <p:nvPr/>
          </p:nvSpPr>
          <p:spPr>
            <a:xfrm>
              <a:off x="0" y="-57150"/>
              <a:ext cx="5825721" cy="15127839"/>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11396676" y="2139632"/>
            <a:ext cx="5484133" cy="5474329"/>
            <a:chOff x="0" y="0"/>
            <a:chExt cx="7312178" cy="7299105"/>
          </a:xfrm>
        </p:grpSpPr>
        <p:pic>
          <p:nvPicPr>
            <p:cNvPr id="6" name="Picture 6"/>
            <p:cNvPicPr>
              <a:picLocks noChangeAspect="1"/>
            </p:cNvPicPr>
            <p:nvPr/>
          </p:nvPicPr>
          <p:blipFill>
            <a:blip r:embed="rId2"/>
            <a:srcRect l="11788" r="21425"/>
            <a:stretch>
              <a:fillRect/>
            </a:stretch>
          </p:blipFill>
          <p:spPr>
            <a:xfrm>
              <a:off x="0" y="0"/>
              <a:ext cx="7312178" cy="7299105"/>
            </a:xfrm>
            <a:prstGeom prst="rect">
              <a:avLst/>
            </a:prstGeom>
          </p:spPr>
        </p:pic>
      </p:grpSp>
      <p:sp>
        <p:nvSpPr>
          <p:cNvPr id="7" name="AutoShape 7"/>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8" name="Freeform 8"/>
          <p:cNvSpPr/>
          <p:nvPr/>
        </p:nvSpPr>
        <p:spPr>
          <a:xfrm rot="644968">
            <a:off x="-11292201" y="-7462784"/>
            <a:ext cx="17193233" cy="13973410"/>
          </a:xfrm>
          <a:custGeom>
            <a:avLst/>
            <a:gdLst/>
            <a:ahLst/>
            <a:cxnLst/>
            <a:rect l="l" t="t" r="r" b="b"/>
            <a:pathLst>
              <a:path w="17193233" h="13973410">
                <a:moveTo>
                  <a:pt x="0" y="0"/>
                </a:moveTo>
                <a:lnTo>
                  <a:pt x="17193233" y="0"/>
                </a:lnTo>
                <a:lnTo>
                  <a:pt x="17193233" y="13973409"/>
                </a:lnTo>
                <a:lnTo>
                  <a:pt x="0" y="13973409"/>
                </a:lnTo>
                <a:lnTo>
                  <a:pt x="0" y="0"/>
                </a:lnTo>
                <a:close/>
              </a:path>
            </a:pathLst>
          </a:custGeom>
          <a:blipFill>
            <a:blip r:embed="rId3">
              <a:alphaModFix amt="74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1642593" y="874835"/>
            <a:ext cx="8890592" cy="3830515"/>
            <a:chOff x="0" y="0"/>
            <a:chExt cx="2341555" cy="1008860"/>
          </a:xfrm>
        </p:grpSpPr>
        <p:sp>
          <p:nvSpPr>
            <p:cNvPr id="10" name="Freeform 10"/>
            <p:cNvSpPr/>
            <p:nvPr/>
          </p:nvSpPr>
          <p:spPr>
            <a:xfrm>
              <a:off x="0" y="0"/>
              <a:ext cx="2341555" cy="1008860"/>
            </a:xfrm>
            <a:custGeom>
              <a:avLst/>
              <a:gdLst/>
              <a:ahLst/>
              <a:cxnLst/>
              <a:rect l="l" t="t" r="r" b="b"/>
              <a:pathLst>
                <a:path w="2341555" h="1008860">
                  <a:moveTo>
                    <a:pt x="0" y="0"/>
                  </a:moveTo>
                  <a:lnTo>
                    <a:pt x="2341555" y="0"/>
                  </a:lnTo>
                  <a:lnTo>
                    <a:pt x="2341555" y="1008860"/>
                  </a:lnTo>
                  <a:lnTo>
                    <a:pt x="0" y="1008860"/>
                  </a:lnTo>
                  <a:close/>
                </a:path>
              </a:pathLst>
            </a:custGeom>
            <a:solidFill>
              <a:srgbClr val="F05822"/>
            </a:solidFill>
          </p:spPr>
          <p:txBody>
            <a:bodyPr/>
            <a:lstStyle/>
            <a:p>
              <a:endParaRPr lang="en-US"/>
            </a:p>
          </p:txBody>
        </p:sp>
        <p:sp>
          <p:nvSpPr>
            <p:cNvPr id="11" name="TextBox 11"/>
            <p:cNvSpPr txBox="1"/>
            <p:nvPr/>
          </p:nvSpPr>
          <p:spPr>
            <a:xfrm>
              <a:off x="0" y="-57150"/>
              <a:ext cx="2341555" cy="1066010"/>
            </a:xfrm>
            <a:prstGeom prst="rect">
              <a:avLst/>
            </a:prstGeom>
          </p:spPr>
          <p:txBody>
            <a:bodyPr lIns="50800" tIns="50800" rIns="50800" bIns="50800" rtlCol="0" anchor="ctr"/>
            <a:lstStyle/>
            <a:p>
              <a:pPr algn="ctr">
                <a:lnSpc>
                  <a:spcPts val="2520"/>
                </a:lnSpc>
              </a:pPr>
              <a:endParaRPr/>
            </a:p>
          </p:txBody>
        </p:sp>
      </p:grpSp>
      <p:sp>
        <p:nvSpPr>
          <p:cNvPr id="12" name="TextBox 12"/>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10</a:t>
            </a:r>
          </a:p>
        </p:txBody>
      </p:sp>
      <p:sp>
        <p:nvSpPr>
          <p:cNvPr id="13" name="TextBox 13"/>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14" name="TextBox 14"/>
          <p:cNvSpPr txBox="1"/>
          <p:nvPr/>
        </p:nvSpPr>
        <p:spPr>
          <a:xfrm>
            <a:off x="13803845" y="394335"/>
            <a:ext cx="6153929" cy="634365"/>
          </a:xfrm>
          <a:prstGeom prst="rect">
            <a:avLst/>
          </a:prstGeom>
        </p:spPr>
        <p:txBody>
          <a:bodyPr lIns="0" tIns="0" rIns="0" bIns="0" rtlCol="0" anchor="t">
            <a:spAutoFit/>
          </a:bodyPr>
          <a:lstStyle/>
          <a:p>
            <a:pPr>
              <a:lnSpc>
                <a:spcPts val="4620"/>
              </a:lnSpc>
            </a:pPr>
            <a:r>
              <a:rPr lang="en-US" sz="4200">
                <a:solidFill>
                  <a:srgbClr val="FAFAFA"/>
                </a:solidFill>
                <a:latin typeface="Poppins Bold"/>
              </a:rPr>
              <a:t>VOLUNTEERS</a:t>
            </a:r>
          </a:p>
        </p:txBody>
      </p:sp>
      <p:grpSp>
        <p:nvGrpSpPr>
          <p:cNvPr id="15" name="Group 15"/>
          <p:cNvGrpSpPr/>
          <p:nvPr/>
        </p:nvGrpSpPr>
        <p:grpSpPr>
          <a:xfrm>
            <a:off x="1642593" y="5143500"/>
            <a:ext cx="7768004" cy="3352803"/>
            <a:chOff x="0" y="0"/>
            <a:chExt cx="2045894" cy="883043"/>
          </a:xfrm>
        </p:grpSpPr>
        <p:sp>
          <p:nvSpPr>
            <p:cNvPr id="16" name="Freeform 16"/>
            <p:cNvSpPr/>
            <p:nvPr/>
          </p:nvSpPr>
          <p:spPr>
            <a:xfrm>
              <a:off x="0" y="0"/>
              <a:ext cx="2045894" cy="883043"/>
            </a:xfrm>
            <a:custGeom>
              <a:avLst/>
              <a:gdLst/>
              <a:ahLst/>
              <a:cxnLst/>
              <a:rect l="l" t="t" r="r" b="b"/>
              <a:pathLst>
                <a:path w="2045894" h="883043">
                  <a:moveTo>
                    <a:pt x="0" y="0"/>
                  </a:moveTo>
                  <a:lnTo>
                    <a:pt x="2045894" y="0"/>
                  </a:lnTo>
                  <a:lnTo>
                    <a:pt x="2045894" y="883043"/>
                  </a:lnTo>
                  <a:lnTo>
                    <a:pt x="0" y="883043"/>
                  </a:lnTo>
                  <a:close/>
                </a:path>
              </a:pathLst>
            </a:custGeom>
            <a:solidFill>
              <a:srgbClr val="F05822"/>
            </a:solidFill>
          </p:spPr>
          <p:txBody>
            <a:bodyPr/>
            <a:lstStyle/>
            <a:p>
              <a:endParaRPr lang="en-US"/>
            </a:p>
          </p:txBody>
        </p:sp>
        <p:sp>
          <p:nvSpPr>
            <p:cNvPr id="17" name="TextBox 17"/>
            <p:cNvSpPr txBox="1"/>
            <p:nvPr/>
          </p:nvSpPr>
          <p:spPr>
            <a:xfrm>
              <a:off x="0" y="-57150"/>
              <a:ext cx="2045894" cy="940193"/>
            </a:xfrm>
            <a:prstGeom prst="rect">
              <a:avLst/>
            </a:prstGeom>
          </p:spPr>
          <p:txBody>
            <a:bodyPr lIns="50800" tIns="50800" rIns="50800" bIns="50800" rtlCol="0" anchor="ctr"/>
            <a:lstStyle/>
            <a:p>
              <a:pPr algn="ctr">
                <a:lnSpc>
                  <a:spcPts val="2520"/>
                </a:lnSpc>
              </a:pPr>
              <a:endParaRPr/>
            </a:p>
          </p:txBody>
        </p:sp>
      </p:grpSp>
      <p:sp>
        <p:nvSpPr>
          <p:cNvPr id="18" name="TextBox 18"/>
          <p:cNvSpPr txBox="1"/>
          <p:nvPr/>
        </p:nvSpPr>
        <p:spPr>
          <a:xfrm>
            <a:off x="1845820" y="5196938"/>
            <a:ext cx="7361549" cy="3680445"/>
          </a:xfrm>
          <a:prstGeom prst="rect">
            <a:avLst/>
          </a:prstGeom>
        </p:spPr>
        <p:txBody>
          <a:bodyPr lIns="0" tIns="0" rIns="0" bIns="0" rtlCol="0" anchor="t">
            <a:spAutoFit/>
          </a:bodyPr>
          <a:lstStyle/>
          <a:p>
            <a:pPr>
              <a:lnSpc>
                <a:spcPts val="4727"/>
              </a:lnSpc>
            </a:pPr>
            <a:r>
              <a:rPr lang="en-US" sz="2399">
                <a:solidFill>
                  <a:srgbClr val="F4F4F4"/>
                </a:solidFill>
                <a:latin typeface="Poppins Bold"/>
              </a:rPr>
              <a:t>New things coming in 2024</a:t>
            </a:r>
          </a:p>
          <a:p>
            <a:pPr>
              <a:lnSpc>
                <a:spcPts val="4003"/>
              </a:lnSpc>
            </a:pPr>
            <a:r>
              <a:rPr lang="en-US" sz="2199">
                <a:solidFill>
                  <a:srgbClr val="FEFCFF"/>
                </a:solidFill>
                <a:latin typeface="Poppins"/>
              </a:rPr>
              <a:t>Volunteer Newsletter </a:t>
            </a:r>
          </a:p>
          <a:p>
            <a:pPr marL="474979" lvl="1" indent="-237490">
              <a:lnSpc>
                <a:spcPts val="4003"/>
              </a:lnSpc>
              <a:buFont typeface="Arial"/>
              <a:buChar char="•"/>
            </a:pPr>
            <a:r>
              <a:rPr lang="en-US" sz="2199">
                <a:solidFill>
                  <a:srgbClr val="FEFCFF"/>
                </a:solidFill>
                <a:latin typeface="Poppins"/>
              </a:rPr>
              <a:t>even months- please reach out if you would like to be added to the mailing list</a:t>
            </a:r>
          </a:p>
          <a:p>
            <a:pPr>
              <a:lnSpc>
                <a:spcPts val="4003"/>
              </a:lnSpc>
            </a:pPr>
            <a:r>
              <a:rPr lang="en-US" sz="2199">
                <a:solidFill>
                  <a:srgbClr val="FEFCFF"/>
                </a:solidFill>
                <a:latin typeface="Poppins"/>
              </a:rPr>
              <a:t>Volunteer appreciation event in Summer</a:t>
            </a:r>
          </a:p>
          <a:p>
            <a:pPr>
              <a:lnSpc>
                <a:spcPts val="4003"/>
              </a:lnSpc>
            </a:pPr>
            <a:r>
              <a:rPr lang="en-US" sz="2199">
                <a:solidFill>
                  <a:srgbClr val="FEFCFF"/>
                </a:solidFill>
                <a:latin typeface="Poppins"/>
              </a:rPr>
              <a:t>USS Cobia Dry Dock Projects </a:t>
            </a:r>
          </a:p>
          <a:p>
            <a:pPr>
              <a:lnSpc>
                <a:spcPts val="4527"/>
              </a:lnSpc>
            </a:pPr>
            <a:endParaRPr lang="en-US" sz="2199">
              <a:solidFill>
                <a:srgbClr val="FEFCFF"/>
              </a:solidFill>
              <a:latin typeface="Poppins"/>
            </a:endParaRPr>
          </a:p>
        </p:txBody>
      </p:sp>
      <p:sp>
        <p:nvSpPr>
          <p:cNvPr id="19" name="TextBox 19"/>
          <p:cNvSpPr txBox="1"/>
          <p:nvPr/>
        </p:nvSpPr>
        <p:spPr>
          <a:xfrm>
            <a:off x="1804760" y="909984"/>
            <a:ext cx="8566259" cy="3607562"/>
          </a:xfrm>
          <a:prstGeom prst="rect">
            <a:avLst/>
          </a:prstGeom>
        </p:spPr>
        <p:txBody>
          <a:bodyPr lIns="0" tIns="0" rIns="0" bIns="0" rtlCol="0" anchor="t">
            <a:spAutoFit/>
          </a:bodyPr>
          <a:lstStyle/>
          <a:p>
            <a:pPr>
              <a:lnSpc>
                <a:spcPts val="4727"/>
              </a:lnSpc>
            </a:pPr>
            <a:r>
              <a:rPr lang="en-US" sz="2399">
                <a:solidFill>
                  <a:srgbClr val="F4F4F4"/>
                </a:solidFill>
                <a:latin typeface="Poppins Bold"/>
              </a:rPr>
              <a:t>Largest projects</a:t>
            </a:r>
          </a:p>
          <a:p>
            <a:pPr>
              <a:lnSpc>
                <a:spcPts val="4333"/>
              </a:lnSpc>
            </a:pPr>
            <a:r>
              <a:rPr lang="en-US" sz="2199">
                <a:solidFill>
                  <a:srgbClr val="F4F4F4"/>
                </a:solidFill>
                <a:latin typeface="Poppins"/>
              </a:rPr>
              <a:t>USS Cobia deck parties </a:t>
            </a:r>
          </a:p>
          <a:p>
            <a:pPr marL="474979" lvl="1" indent="-237490">
              <a:lnSpc>
                <a:spcPts val="4333"/>
              </a:lnSpc>
              <a:buFont typeface="Arial"/>
              <a:buChar char="•"/>
            </a:pPr>
            <a:r>
              <a:rPr lang="en-US" sz="2199">
                <a:solidFill>
                  <a:srgbClr val="F4F4F4"/>
                </a:solidFill>
                <a:latin typeface="Poppins"/>
              </a:rPr>
              <a:t>replacing decking with new planks to ensure safety</a:t>
            </a:r>
          </a:p>
          <a:p>
            <a:pPr>
              <a:lnSpc>
                <a:spcPts val="4333"/>
              </a:lnSpc>
            </a:pPr>
            <a:r>
              <a:rPr lang="en-US" sz="2199">
                <a:solidFill>
                  <a:srgbClr val="F4F4F4"/>
                </a:solidFill>
                <a:latin typeface="Poppins"/>
              </a:rPr>
              <a:t>USS Cobia crews’ quarters head </a:t>
            </a:r>
          </a:p>
          <a:p>
            <a:pPr marL="474979" lvl="1" indent="-237490">
              <a:lnSpc>
                <a:spcPts val="4333"/>
              </a:lnSpc>
              <a:buFont typeface="Arial"/>
              <a:buChar char="•"/>
            </a:pPr>
            <a:r>
              <a:rPr lang="en-US" sz="2199">
                <a:solidFill>
                  <a:srgbClr val="F4F4F4"/>
                </a:solidFill>
                <a:latin typeface="Poppins"/>
              </a:rPr>
              <a:t>restored and open to the public</a:t>
            </a:r>
          </a:p>
          <a:p>
            <a:pPr>
              <a:lnSpc>
                <a:spcPts val="3079"/>
              </a:lnSpc>
            </a:pPr>
            <a:r>
              <a:rPr lang="en-US" sz="2199">
                <a:solidFill>
                  <a:srgbClr val="F4F4F4"/>
                </a:solidFill>
                <a:latin typeface="Poppins"/>
              </a:rPr>
              <a:t>Collections </a:t>
            </a:r>
          </a:p>
          <a:p>
            <a:pPr marL="474979" lvl="1" indent="-237490">
              <a:lnSpc>
                <a:spcPts val="3079"/>
              </a:lnSpc>
              <a:buFont typeface="Arial"/>
              <a:buChar char="•"/>
            </a:pPr>
            <a:r>
              <a:rPr lang="en-US" sz="2199">
                <a:solidFill>
                  <a:srgbClr val="F4F4F4"/>
                </a:solidFill>
                <a:latin typeface="Poppins"/>
              </a:rPr>
              <a:t>Updating locations of all artifacts and re-cataloguing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Freeform 2"/>
          <p:cNvSpPr/>
          <p:nvPr/>
        </p:nvSpPr>
        <p:spPr>
          <a:xfrm rot="1179401">
            <a:off x="4028532" y="-4159184"/>
            <a:ext cx="16497169" cy="13407699"/>
          </a:xfrm>
          <a:custGeom>
            <a:avLst/>
            <a:gdLst/>
            <a:ahLst/>
            <a:cxnLst/>
            <a:rect l="l" t="t" r="r" b="b"/>
            <a:pathLst>
              <a:path w="16497169" h="13407699">
                <a:moveTo>
                  <a:pt x="0" y="0"/>
                </a:moveTo>
                <a:lnTo>
                  <a:pt x="16497168" y="0"/>
                </a:lnTo>
                <a:lnTo>
                  <a:pt x="16497168" y="13407699"/>
                </a:lnTo>
                <a:lnTo>
                  <a:pt x="0" y="13407699"/>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443915" y="-308117"/>
            <a:ext cx="9844085" cy="10595117"/>
            <a:chOff x="0" y="0"/>
            <a:chExt cx="13125447" cy="14126822"/>
          </a:xfrm>
        </p:grpSpPr>
        <p:pic>
          <p:nvPicPr>
            <p:cNvPr id="4" name="Picture 4"/>
            <p:cNvPicPr>
              <a:picLocks noChangeAspect="1"/>
            </p:cNvPicPr>
            <p:nvPr/>
          </p:nvPicPr>
          <p:blipFill>
            <a:blip r:embed="rId4"/>
            <a:srcRect l="25886" r="15077"/>
            <a:stretch>
              <a:fillRect/>
            </a:stretch>
          </p:blipFill>
          <p:spPr>
            <a:xfrm>
              <a:off x="0" y="0"/>
              <a:ext cx="13125447" cy="14126822"/>
            </a:xfrm>
            <a:prstGeom prst="rect">
              <a:avLst/>
            </a:prstGeom>
          </p:spPr>
        </p:pic>
      </p:grpSp>
      <p:grpSp>
        <p:nvGrpSpPr>
          <p:cNvPr id="5" name="Group 5"/>
          <p:cNvGrpSpPr/>
          <p:nvPr/>
        </p:nvGrpSpPr>
        <p:grpSpPr>
          <a:xfrm rot="5400000">
            <a:off x="1644326" y="1188037"/>
            <a:ext cx="148478" cy="1379730"/>
            <a:chOff x="0" y="0"/>
            <a:chExt cx="343797" cy="3194727"/>
          </a:xfrm>
        </p:grpSpPr>
        <p:sp>
          <p:nvSpPr>
            <p:cNvPr id="6" name="Freeform 6"/>
            <p:cNvSpPr/>
            <p:nvPr/>
          </p:nvSpPr>
          <p:spPr>
            <a:xfrm>
              <a:off x="0" y="0"/>
              <a:ext cx="343797" cy="3194727"/>
            </a:xfrm>
            <a:custGeom>
              <a:avLst/>
              <a:gdLst/>
              <a:ahLst/>
              <a:cxnLst/>
              <a:rect l="l" t="t" r="r" b="b"/>
              <a:pathLst>
                <a:path w="343797" h="3194727">
                  <a:moveTo>
                    <a:pt x="0" y="0"/>
                  </a:moveTo>
                  <a:lnTo>
                    <a:pt x="343797" y="0"/>
                  </a:lnTo>
                  <a:lnTo>
                    <a:pt x="343797" y="3194727"/>
                  </a:lnTo>
                  <a:lnTo>
                    <a:pt x="0" y="3194727"/>
                  </a:lnTo>
                  <a:close/>
                </a:path>
              </a:pathLst>
            </a:custGeom>
            <a:solidFill>
              <a:srgbClr val="F05822"/>
            </a:solidFill>
          </p:spPr>
          <p:txBody>
            <a:bodyPr/>
            <a:lstStyle/>
            <a:p>
              <a:endParaRPr lang="en-US"/>
            </a:p>
          </p:txBody>
        </p:sp>
        <p:sp>
          <p:nvSpPr>
            <p:cNvPr id="7" name="TextBox 7"/>
            <p:cNvSpPr txBox="1"/>
            <p:nvPr/>
          </p:nvSpPr>
          <p:spPr>
            <a:xfrm>
              <a:off x="0" y="-57150"/>
              <a:ext cx="343797" cy="3251877"/>
            </a:xfrm>
            <a:prstGeom prst="rect">
              <a:avLst/>
            </a:prstGeom>
          </p:spPr>
          <p:txBody>
            <a:bodyPr lIns="50800" tIns="50800" rIns="50800" bIns="50800" rtlCol="0" anchor="ctr"/>
            <a:lstStyle/>
            <a:p>
              <a:pPr algn="ctr">
                <a:lnSpc>
                  <a:spcPts val="2520"/>
                </a:lnSpc>
              </a:pPr>
              <a:endParaRPr/>
            </a:p>
          </p:txBody>
        </p:sp>
      </p:grpSp>
      <p:sp>
        <p:nvSpPr>
          <p:cNvPr id="8" name="AutoShape 8"/>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9" name="TextBox 9"/>
          <p:cNvSpPr txBox="1"/>
          <p:nvPr/>
        </p:nvSpPr>
        <p:spPr>
          <a:xfrm>
            <a:off x="1028700" y="1028700"/>
            <a:ext cx="6072852" cy="593239"/>
          </a:xfrm>
          <a:prstGeom prst="rect">
            <a:avLst/>
          </a:prstGeom>
        </p:spPr>
        <p:txBody>
          <a:bodyPr lIns="0" tIns="0" rIns="0" bIns="0" rtlCol="0" anchor="t">
            <a:spAutoFit/>
          </a:bodyPr>
          <a:lstStyle/>
          <a:p>
            <a:pPr>
              <a:lnSpc>
                <a:spcPts val="4620"/>
              </a:lnSpc>
            </a:pPr>
            <a:r>
              <a:rPr lang="en-US" sz="4200" dirty="0">
                <a:solidFill>
                  <a:schemeClr val="bg1"/>
                </a:solidFill>
                <a:latin typeface="Poppins Bold"/>
                <a:hlinkClick r:id="rId5">
                  <a:extLst>
                    <a:ext uri="{A12FA001-AC4F-418D-AE19-62706E023703}">
                      <ahyp:hlinkClr xmlns:ahyp="http://schemas.microsoft.com/office/drawing/2018/hyperlinkcolor" val="tx"/>
                    </a:ext>
                  </a:extLst>
                </a:hlinkClick>
              </a:rPr>
              <a:t>USS COBIA DRY DOCK </a:t>
            </a:r>
            <a:endParaRPr lang="en-US" sz="4200" dirty="0">
              <a:solidFill>
                <a:schemeClr val="bg1"/>
              </a:solidFill>
              <a:latin typeface="Poppins Bold"/>
            </a:endParaRPr>
          </a:p>
        </p:txBody>
      </p:sp>
      <p:sp>
        <p:nvSpPr>
          <p:cNvPr id="10" name="TextBox 10"/>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11</a:t>
            </a:r>
          </a:p>
        </p:txBody>
      </p:sp>
      <p:sp>
        <p:nvSpPr>
          <p:cNvPr id="11" name="TextBox 11"/>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grpSp>
        <p:nvGrpSpPr>
          <p:cNvPr id="12" name="Group 12"/>
          <p:cNvGrpSpPr/>
          <p:nvPr/>
        </p:nvGrpSpPr>
        <p:grpSpPr>
          <a:xfrm>
            <a:off x="997407" y="2544665"/>
            <a:ext cx="3292130" cy="928869"/>
            <a:chOff x="0" y="0"/>
            <a:chExt cx="687552" cy="193992"/>
          </a:xfrm>
        </p:grpSpPr>
        <p:sp>
          <p:nvSpPr>
            <p:cNvPr id="13" name="Freeform 13"/>
            <p:cNvSpPr/>
            <p:nvPr/>
          </p:nvSpPr>
          <p:spPr>
            <a:xfrm>
              <a:off x="0" y="0"/>
              <a:ext cx="687552" cy="193992"/>
            </a:xfrm>
            <a:custGeom>
              <a:avLst/>
              <a:gdLst/>
              <a:ahLst/>
              <a:cxnLst/>
              <a:rect l="l" t="t" r="r" b="b"/>
              <a:pathLst>
                <a:path w="687552" h="193992">
                  <a:moveTo>
                    <a:pt x="0" y="0"/>
                  </a:moveTo>
                  <a:lnTo>
                    <a:pt x="687552" y="0"/>
                  </a:lnTo>
                  <a:lnTo>
                    <a:pt x="687552" y="193992"/>
                  </a:lnTo>
                  <a:lnTo>
                    <a:pt x="0" y="193992"/>
                  </a:lnTo>
                  <a:close/>
                </a:path>
              </a:pathLst>
            </a:custGeom>
            <a:solidFill>
              <a:srgbClr val="049EE3"/>
            </a:solidFill>
          </p:spPr>
          <p:txBody>
            <a:bodyPr/>
            <a:lstStyle/>
            <a:p>
              <a:endParaRPr lang="en-US"/>
            </a:p>
          </p:txBody>
        </p:sp>
        <p:sp>
          <p:nvSpPr>
            <p:cNvPr id="14" name="TextBox 14"/>
            <p:cNvSpPr txBox="1"/>
            <p:nvPr/>
          </p:nvSpPr>
          <p:spPr>
            <a:xfrm>
              <a:off x="0" y="-57150"/>
              <a:ext cx="687552" cy="251142"/>
            </a:xfrm>
            <a:prstGeom prst="rect">
              <a:avLst/>
            </a:prstGeom>
          </p:spPr>
          <p:txBody>
            <a:bodyPr lIns="50800" tIns="50800" rIns="50800" bIns="50800" rtlCol="0" anchor="ctr"/>
            <a:lstStyle/>
            <a:p>
              <a:pPr algn="ctr">
                <a:lnSpc>
                  <a:spcPts val="2520"/>
                </a:lnSpc>
              </a:pPr>
              <a:endParaRPr/>
            </a:p>
          </p:txBody>
        </p:sp>
      </p:grpSp>
      <p:sp>
        <p:nvSpPr>
          <p:cNvPr id="15" name="TextBox 15"/>
          <p:cNvSpPr txBox="1"/>
          <p:nvPr/>
        </p:nvSpPr>
        <p:spPr>
          <a:xfrm>
            <a:off x="1329953" y="2584387"/>
            <a:ext cx="2627038" cy="692913"/>
          </a:xfrm>
          <a:prstGeom prst="rect">
            <a:avLst/>
          </a:prstGeom>
        </p:spPr>
        <p:txBody>
          <a:bodyPr lIns="0" tIns="0" rIns="0" bIns="0" rtlCol="0" anchor="t">
            <a:spAutoFit/>
          </a:bodyPr>
          <a:lstStyle/>
          <a:p>
            <a:pPr algn="ctr">
              <a:lnSpc>
                <a:spcPts val="2757"/>
              </a:lnSpc>
              <a:spcBef>
                <a:spcPct val="0"/>
              </a:spcBef>
            </a:pPr>
            <a:r>
              <a:rPr lang="en-US" sz="1969" spc="55">
                <a:solidFill>
                  <a:srgbClr val="FFFFFF"/>
                </a:solidFill>
                <a:latin typeface="Poppins Bold"/>
              </a:rPr>
              <a:t>CURRENT DRY DOCK ENDOWMENT</a:t>
            </a:r>
          </a:p>
        </p:txBody>
      </p:sp>
      <p:grpSp>
        <p:nvGrpSpPr>
          <p:cNvPr id="16" name="Group 16"/>
          <p:cNvGrpSpPr/>
          <p:nvPr/>
        </p:nvGrpSpPr>
        <p:grpSpPr>
          <a:xfrm>
            <a:off x="1028700" y="3861435"/>
            <a:ext cx="3260837" cy="726220"/>
            <a:chOff x="0" y="0"/>
            <a:chExt cx="681016" cy="151669"/>
          </a:xfrm>
        </p:grpSpPr>
        <p:sp>
          <p:nvSpPr>
            <p:cNvPr id="17" name="Freeform 17"/>
            <p:cNvSpPr/>
            <p:nvPr/>
          </p:nvSpPr>
          <p:spPr>
            <a:xfrm>
              <a:off x="0" y="0"/>
              <a:ext cx="681016" cy="151669"/>
            </a:xfrm>
            <a:custGeom>
              <a:avLst/>
              <a:gdLst/>
              <a:ahLst/>
              <a:cxnLst/>
              <a:rect l="l" t="t" r="r" b="b"/>
              <a:pathLst>
                <a:path w="681016" h="151669">
                  <a:moveTo>
                    <a:pt x="0" y="0"/>
                  </a:moveTo>
                  <a:lnTo>
                    <a:pt x="681016" y="0"/>
                  </a:lnTo>
                  <a:lnTo>
                    <a:pt x="681016" y="151669"/>
                  </a:lnTo>
                  <a:lnTo>
                    <a:pt x="0" y="151669"/>
                  </a:lnTo>
                  <a:close/>
                </a:path>
              </a:pathLst>
            </a:custGeom>
            <a:solidFill>
              <a:srgbClr val="049EE3"/>
            </a:solidFill>
          </p:spPr>
          <p:txBody>
            <a:bodyPr/>
            <a:lstStyle/>
            <a:p>
              <a:endParaRPr lang="en-US"/>
            </a:p>
          </p:txBody>
        </p:sp>
        <p:sp>
          <p:nvSpPr>
            <p:cNvPr id="18" name="TextBox 18"/>
            <p:cNvSpPr txBox="1"/>
            <p:nvPr/>
          </p:nvSpPr>
          <p:spPr>
            <a:xfrm>
              <a:off x="0" y="-57150"/>
              <a:ext cx="681016" cy="208819"/>
            </a:xfrm>
            <a:prstGeom prst="rect">
              <a:avLst/>
            </a:prstGeom>
          </p:spPr>
          <p:txBody>
            <a:bodyPr lIns="50800" tIns="50800" rIns="50800" bIns="50800" rtlCol="0" anchor="ctr"/>
            <a:lstStyle/>
            <a:p>
              <a:pPr algn="ctr">
                <a:lnSpc>
                  <a:spcPts val="2520"/>
                </a:lnSpc>
              </a:pPr>
              <a:endParaRPr/>
            </a:p>
          </p:txBody>
        </p:sp>
      </p:grpSp>
      <p:sp>
        <p:nvSpPr>
          <p:cNvPr id="19" name="TextBox 19"/>
          <p:cNvSpPr txBox="1"/>
          <p:nvPr/>
        </p:nvSpPr>
        <p:spPr>
          <a:xfrm>
            <a:off x="1127469" y="3988503"/>
            <a:ext cx="3088635" cy="405409"/>
          </a:xfrm>
          <a:prstGeom prst="rect">
            <a:avLst/>
          </a:prstGeom>
        </p:spPr>
        <p:txBody>
          <a:bodyPr lIns="0" tIns="0" rIns="0" bIns="0" rtlCol="0" anchor="t">
            <a:spAutoFit/>
          </a:bodyPr>
          <a:lstStyle/>
          <a:p>
            <a:pPr algn="ctr">
              <a:lnSpc>
                <a:spcPts val="3177"/>
              </a:lnSpc>
              <a:spcBef>
                <a:spcPct val="0"/>
              </a:spcBef>
            </a:pPr>
            <a:r>
              <a:rPr lang="en-US" sz="2269" spc="63">
                <a:solidFill>
                  <a:srgbClr val="FFFFFF"/>
                </a:solidFill>
                <a:latin typeface="Poppins Bold"/>
              </a:rPr>
              <a:t>28 BOAT CAMPAIGN</a:t>
            </a:r>
          </a:p>
        </p:txBody>
      </p:sp>
      <p:grpSp>
        <p:nvGrpSpPr>
          <p:cNvPr id="20" name="Group 20"/>
          <p:cNvGrpSpPr/>
          <p:nvPr/>
        </p:nvGrpSpPr>
        <p:grpSpPr>
          <a:xfrm>
            <a:off x="1041368" y="5143500"/>
            <a:ext cx="3260837" cy="726220"/>
            <a:chOff x="0" y="0"/>
            <a:chExt cx="681016" cy="151669"/>
          </a:xfrm>
        </p:grpSpPr>
        <p:sp>
          <p:nvSpPr>
            <p:cNvPr id="21" name="Freeform 21"/>
            <p:cNvSpPr/>
            <p:nvPr/>
          </p:nvSpPr>
          <p:spPr>
            <a:xfrm>
              <a:off x="0" y="0"/>
              <a:ext cx="681016" cy="151669"/>
            </a:xfrm>
            <a:custGeom>
              <a:avLst/>
              <a:gdLst/>
              <a:ahLst/>
              <a:cxnLst/>
              <a:rect l="l" t="t" r="r" b="b"/>
              <a:pathLst>
                <a:path w="681016" h="151669">
                  <a:moveTo>
                    <a:pt x="0" y="0"/>
                  </a:moveTo>
                  <a:lnTo>
                    <a:pt x="681016" y="0"/>
                  </a:lnTo>
                  <a:lnTo>
                    <a:pt x="681016" y="151669"/>
                  </a:lnTo>
                  <a:lnTo>
                    <a:pt x="0" y="151669"/>
                  </a:lnTo>
                  <a:close/>
                </a:path>
              </a:pathLst>
            </a:custGeom>
            <a:solidFill>
              <a:srgbClr val="049EE3"/>
            </a:solidFill>
          </p:spPr>
          <p:txBody>
            <a:bodyPr/>
            <a:lstStyle/>
            <a:p>
              <a:endParaRPr lang="en-US"/>
            </a:p>
          </p:txBody>
        </p:sp>
        <p:sp>
          <p:nvSpPr>
            <p:cNvPr id="22" name="TextBox 22"/>
            <p:cNvSpPr txBox="1"/>
            <p:nvPr/>
          </p:nvSpPr>
          <p:spPr>
            <a:xfrm>
              <a:off x="0" y="-57150"/>
              <a:ext cx="681016" cy="208819"/>
            </a:xfrm>
            <a:prstGeom prst="rect">
              <a:avLst/>
            </a:prstGeom>
          </p:spPr>
          <p:txBody>
            <a:bodyPr lIns="50800" tIns="50800" rIns="50800" bIns="50800" rtlCol="0" anchor="ctr"/>
            <a:lstStyle/>
            <a:p>
              <a:pPr algn="ctr">
                <a:lnSpc>
                  <a:spcPts val="2520"/>
                </a:lnSpc>
              </a:pPr>
              <a:endParaRPr/>
            </a:p>
          </p:txBody>
        </p:sp>
      </p:grpSp>
      <p:sp>
        <p:nvSpPr>
          <p:cNvPr id="23" name="TextBox 23"/>
          <p:cNvSpPr txBox="1"/>
          <p:nvPr/>
        </p:nvSpPr>
        <p:spPr>
          <a:xfrm>
            <a:off x="1099154" y="5270568"/>
            <a:ext cx="3088635" cy="405409"/>
          </a:xfrm>
          <a:prstGeom prst="rect">
            <a:avLst/>
          </a:prstGeom>
        </p:spPr>
        <p:txBody>
          <a:bodyPr lIns="0" tIns="0" rIns="0" bIns="0" rtlCol="0" anchor="t">
            <a:spAutoFit/>
          </a:bodyPr>
          <a:lstStyle/>
          <a:p>
            <a:pPr algn="ctr">
              <a:lnSpc>
                <a:spcPts val="3177"/>
              </a:lnSpc>
              <a:spcBef>
                <a:spcPct val="0"/>
              </a:spcBef>
            </a:pPr>
            <a:r>
              <a:rPr lang="en-US" sz="2269" spc="63">
                <a:solidFill>
                  <a:srgbClr val="FFFFFF"/>
                </a:solidFill>
                <a:latin typeface="Poppins Bold"/>
              </a:rPr>
              <a:t>GIVING TUESDAY</a:t>
            </a:r>
          </a:p>
        </p:txBody>
      </p:sp>
      <p:sp>
        <p:nvSpPr>
          <p:cNvPr id="24" name="AutoShape 24"/>
          <p:cNvSpPr/>
          <p:nvPr/>
        </p:nvSpPr>
        <p:spPr>
          <a:xfrm>
            <a:off x="4614955" y="2888725"/>
            <a:ext cx="1216091" cy="19050"/>
          </a:xfrm>
          <a:prstGeom prst="line">
            <a:avLst/>
          </a:prstGeom>
          <a:ln w="38100" cap="flat">
            <a:solidFill>
              <a:srgbClr val="F4F4F4"/>
            </a:solidFill>
            <a:prstDash val="solid"/>
            <a:headEnd type="none" w="sm" len="sm"/>
            <a:tailEnd type="arrow" w="med" len="sm"/>
          </a:ln>
        </p:spPr>
        <p:txBody>
          <a:bodyPr/>
          <a:lstStyle/>
          <a:p>
            <a:endParaRPr lang="en-US"/>
          </a:p>
        </p:txBody>
      </p:sp>
      <p:sp>
        <p:nvSpPr>
          <p:cNvPr id="25" name="AutoShape 25"/>
          <p:cNvSpPr/>
          <p:nvPr/>
        </p:nvSpPr>
        <p:spPr>
          <a:xfrm>
            <a:off x="4615253" y="4186448"/>
            <a:ext cx="1216091" cy="19050"/>
          </a:xfrm>
          <a:prstGeom prst="line">
            <a:avLst/>
          </a:prstGeom>
          <a:ln w="38100" cap="flat">
            <a:solidFill>
              <a:srgbClr val="F4F4F4"/>
            </a:solidFill>
            <a:prstDash val="solid"/>
            <a:headEnd type="none" w="sm" len="sm"/>
            <a:tailEnd type="arrow" w="med" len="sm"/>
          </a:ln>
        </p:spPr>
        <p:txBody>
          <a:bodyPr/>
          <a:lstStyle/>
          <a:p>
            <a:endParaRPr lang="en-US"/>
          </a:p>
        </p:txBody>
      </p:sp>
      <p:sp>
        <p:nvSpPr>
          <p:cNvPr id="26" name="AutoShape 26"/>
          <p:cNvSpPr/>
          <p:nvPr/>
        </p:nvSpPr>
        <p:spPr>
          <a:xfrm>
            <a:off x="4615552" y="5468512"/>
            <a:ext cx="1216091" cy="19050"/>
          </a:xfrm>
          <a:prstGeom prst="line">
            <a:avLst/>
          </a:prstGeom>
          <a:ln w="38100" cap="flat">
            <a:solidFill>
              <a:srgbClr val="F4F4F4"/>
            </a:solidFill>
            <a:prstDash val="solid"/>
            <a:headEnd type="none" w="sm" len="sm"/>
            <a:tailEnd type="arrow" w="med" len="sm"/>
          </a:ln>
        </p:spPr>
        <p:txBody>
          <a:bodyPr/>
          <a:lstStyle/>
          <a:p>
            <a:endParaRPr lang="en-US"/>
          </a:p>
        </p:txBody>
      </p:sp>
      <p:sp>
        <p:nvSpPr>
          <p:cNvPr id="27" name="TextBox 27"/>
          <p:cNvSpPr txBox="1"/>
          <p:nvPr/>
        </p:nvSpPr>
        <p:spPr>
          <a:xfrm>
            <a:off x="6459994" y="2671733"/>
            <a:ext cx="1726984" cy="457835"/>
          </a:xfrm>
          <a:prstGeom prst="rect">
            <a:avLst/>
          </a:prstGeom>
        </p:spPr>
        <p:txBody>
          <a:bodyPr lIns="0" tIns="0" rIns="0" bIns="0" rtlCol="0" anchor="t">
            <a:spAutoFit/>
          </a:bodyPr>
          <a:lstStyle/>
          <a:p>
            <a:pPr marL="0" lvl="0" indent="0" algn="l">
              <a:lnSpc>
                <a:spcPts val="3640"/>
              </a:lnSpc>
              <a:spcBef>
                <a:spcPct val="0"/>
              </a:spcBef>
            </a:pPr>
            <a:r>
              <a:rPr lang="en-US" sz="2600">
                <a:solidFill>
                  <a:srgbClr val="F4F4F4"/>
                </a:solidFill>
                <a:latin typeface="Poppins"/>
              </a:rPr>
              <a:t>$247,838</a:t>
            </a:r>
          </a:p>
        </p:txBody>
      </p:sp>
      <p:sp>
        <p:nvSpPr>
          <p:cNvPr id="28" name="TextBox 28"/>
          <p:cNvSpPr txBox="1"/>
          <p:nvPr/>
        </p:nvSpPr>
        <p:spPr>
          <a:xfrm>
            <a:off x="6459994" y="3962291"/>
            <a:ext cx="1726984" cy="457835"/>
          </a:xfrm>
          <a:prstGeom prst="rect">
            <a:avLst/>
          </a:prstGeom>
        </p:spPr>
        <p:txBody>
          <a:bodyPr lIns="0" tIns="0" rIns="0" bIns="0" rtlCol="0" anchor="t">
            <a:spAutoFit/>
          </a:bodyPr>
          <a:lstStyle/>
          <a:p>
            <a:pPr marL="0" lvl="0" indent="0" algn="l">
              <a:lnSpc>
                <a:spcPts val="3640"/>
              </a:lnSpc>
              <a:spcBef>
                <a:spcPct val="0"/>
              </a:spcBef>
            </a:pPr>
            <a:r>
              <a:rPr lang="en-US" sz="2600">
                <a:solidFill>
                  <a:srgbClr val="F4F4F4"/>
                </a:solidFill>
                <a:latin typeface="Poppins"/>
              </a:rPr>
              <a:t>$31,000</a:t>
            </a:r>
          </a:p>
        </p:txBody>
      </p:sp>
      <p:sp>
        <p:nvSpPr>
          <p:cNvPr id="29" name="TextBox 29"/>
          <p:cNvSpPr txBox="1"/>
          <p:nvPr/>
        </p:nvSpPr>
        <p:spPr>
          <a:xfrm>
            <a:off x="6459994" y="5270568"/>
            <a:ext cx="1726984" cy="457835"/>
          </a:xfrm>
          <a:prstGeom prst="rect">
            <a:avLst/>
          </a:prstGeom>
        </p:spPr>
        <p:txBody>
          <a:bodyPr lIns="0" tIns="0" rIns="0" bIns="0" rtlCol="0" anchor="t">
            <a:spAutoFit/>
          </a:bodyPr>
          <a:lstStyle/>
          <a:p>
            <a:pPr marL="0" lvl="0" indent="0" algn="l">
              <a:lnSpc>
                <a:spcPts val="3640"/>
              </a:lnSpc>
              <a:spcBef>
                <a:spcPct val="0"/>
              </a:spcBef>
            </a:pPr>
            <a:r>
              <a:rPr lang="en-US" sz="2600">
                <a:solidFill>
                  <a:srgbClr val="F4F4F4"/>
                </a:solidFill>
                <a:latin typeface="Poppins"/>
              </a:rPr>
              <a:t>$5,840</a:t>
            </a:r>
          </a:p>
        </p:txBody>
      </p:sp>
      <p:sp>
        <p:nvSpPr>
          <p:cNvPr id="30" name="Freeform 30"/>
          <p:cNvSpPr/>
          <p:nvPr/>
        </p:nvSpPr>
        <p:spPr>
          <a:xfrm rot="644968">
            <a:off x="-4294412" y="7493392"/>
            <a:ext cx="17193233" cy="13973410"/>
          </a:xfrm>
          <a:custGeom>
            <a:avLst/>
            <a:gdLst/>
            <a:ahLst/>
            <a:cxnLst/>
            <a:rect l="l" t="t" r="r" b="b"/>
            <a:pathLst>
              <a:path w="17193233" h="13973410">
                <a:moveTo>
                  <a:pt x="0" y="0"/>
                </a:moveTo>
                <a:lnTo>
                  <a:pt x="17193234" y="0"/>
                </a:lnTo>
                <a:lnTo>
                  <a:pt x="17193234" y="13973410"/>
                </a:lnTo>
                <a:lnTo>
                  <a:pt x="0" y="13973410"/>
                </a:lnTo>
                <a:lnTo>
                  <a:pt x="0" y="0"/>
                </a:lnTo>
                <a:close/>
              </a:path>
            </a:pathLst>
          </a:custGeom>
          <a:blipFill>
            <a:blip r:embed="rId2">
              <a:alphaModFix amt="74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1" name="Group 31"/>
          <p:cNvGrpSpPr/>
          <p:nvPr/>
        </p:nvGrpSpPr>
        <p:grpSpPr>
          <a:xfrm>
            <a:off x="1041368" y="6460270"/>
            <a:ext cx="3260837" cy="726220"/>
            <a:chOff x="0" y="0"/>
            <a:chExt cx="681016" cy="151669"/>
          </a:xfrm>
        </p:grpSpPr>
        <p:sp>
          <p:nvSpPr>
            <p:cNvPr id="32" name="Freeform 32"/>
            <p:cNvSpPr/>
            <p:nvPr/>
          </p:nvSpPr>
          <p:spPr>
            <a:xfrm>
              <a:off x="0" y="0"/>
              <a:ext cx="681016" cy="151669"/>
            </a:xfrm>
            <a:custGeom>
              <a:avLst/>
              <a:gdLst/>
              <a:ahLst/>
              <a:cxnLst/>
              <a:rect l="l" t="t" r="r" b="b"/>
              <a:pathLst>
                <a:path w="681016" h="151669">
                  <a:moveTo>
                    <a:pt x="0" y="0"/>
                  </a:moveTo>
                  <a:lnTo>
                    <a:pt x="681016" y="0"/>
                  </a:lnTo>
                  <a:lnTo>
                    <a:pt x="681016" y="151669"/>
                  </a:lnTo>
                  <a:lnTo>
                    <a:pt x="0" y="151669"/>
                  </a:lnTo>
                  <a:close/>
                </a:path>
              </a:pathLst>
            </a:custGeom>
            <a:solidFill>
              <a:srgbClr val="049EE3"/>
            </a:solidFill>
          </p:spPr>
          <p:txBody>
            <a:bodyPr/>
            <a:lstStyle/>
            <a:p>
              <a:endParaRPr lang="en-US"/>
            </a:p>
          </p:txBody>
        </p:sp>
        <p:sp>
          <p:nvSpPr>
            <p:cNvPr id="33" name="TextBox 33"/>
            <p:cNvSpPr txBox="1"/>
            <p:nvPr/>
          </p:nvSpPr>
          <p:spPr>
            <a:xfrm>
              <a:off x="0" y="-57150"/>
              <a:ext cx="681016" cy="208819"/>
            </a:xfrm>
            <a:prstGeom prst="rect">
              <a:avLst/>
            </a:prstGeom>
          </p:spPr>
          <p:txBody>
            <a:bodyPr lIns="50800" tIns="50800" rIns="50800" bIns="50800" rtlCol="0" anchor="ctr"/>
            <a:lstStyle/>
            <a:p>
              <a:pPr algn="ctr">
                <a:lnSpc>
                  <a:spcPts val="2520"/>
                </a:lnSpc>
              </a:pPr>
              <a:endParaRPr/>
            </a:p>
          </p:txBody>
        </p:sp>
      </p:grpSp>
      <p:sp>
        <p:nvSpPr>
          <p:cNvPr id="34" name="AutoShape 34"/>
          <p:cNvSpPr/>
          <p:nvPr/>
        </p:nvSpPr>
        <p:spPr>
          <a:xfrm>
            <a:off x="4615850" y="6785283"/>
            <a:ext cx="1216091" cy="19050"/>
          </a:xfrm>
          <a:prstGeom prst="line">
            <a:avLst/>
          </a:prstGeom>
          <a:ln w="38100" cap="flat">
            <a:solidFill>
              <a:srgbClr val="F4F4F4"/>
            </a:solidFill>
            <a:prstDash val="solid"/>
            <a:headEnd type="none" w="sm" len="sm"/>
            <a:tailEnd type="arrow" w="med" len="sm"/>
          </a:ln>
        </p:spPr>
        <p:txBody>
          <a:bodyPr/>
          <a:lstStyle/>
          <a:p>
            <a:endParaRPr lang="en-US"/>
          </a:p>
        </p:txBody>
      </p:sp>
      <p:sp>
        <p:nvSpPr>
          <p:cNvPr id="35" name="TextBox 35"/>
          <p:cNvSpPr txBox="1"/>
          <p:nvPr/>
        </p:nvSpPr>
        <p:spPr>
          <a:xfrm>
            <a:off x="6459994" y="6523028"/>
            <a:ext cx="1726984" cy="457835"/>
          </a:xfrm>
          <a:prstGeom prst="rect">
            <a:avLst/>
          </a:prstGeom>
        </p:spPr>
        <p:txBody>
          <a:bodyPr lIns="0" tIns="0" rIns="0" bIns="0" rtlCol="0" anchor="t">
            <a:spAutoFit/>
          </a:bodyPr>
          <a:lstStyle/>
          <a:p>
            <a:pPr marL="0" lvl="0" indent="0" algn="l">
              <a:lnSpc>
                <a:spcPts val="3640"/>
              </a:lnSpc>
              <a:spcBef>
                <a:spcPct val="0"/>
              </a:spcBef>
            </a:pPr>
            <a:r>
              <a:rPr lang="en-US" sz="2600">
                <a:solidFill>
                  <a:srgbClr val="F4F4F4"/>
                </a:solidFill>
                <a:latin typeface="Poppins"/>
              </a:rPr>
              <a:t>$500,000</a:t>
            </a:r>
          </a:p>
        </p:txBody>
      </p:sp>
      <p:sp>
        <p:nvSpPr>
          <p:cNvPr id="36" name="TextBox 36"/>
          <p:cNvSpPr txBox="1"/>
          <p:nvPr/>
        </p:nvSpPr>
        <p:spPr>
          <a:xfrm>
            <a:off x="1099154" y="6568290"/>
            <a:ext cx="3088635" cy="405409"/>
          </a:xfrm>
          <a:prstGeom prst="rect">
            <a:avLst/>
          </a:prstGeom>
        </p:spPr>
        <p:txBody>
          <a:bodyPr lIns="0" tIns="0" rIns="0" bIns="0" rtlCol="0" anchor="t">
            <a:spAutoFit/>
          </a:bodyPr>
          <a:lstStyle/>
          <a:p>
            <a:pPr algn="ctr">
              <a:lnSpc>
                <a:spcPts val="3177"/>
              </a:lnSpc>
              <a:spcBef>
                <a:spcPct val="0"/>
              </a:spcBef>
            </a:pPr>
            <a:r>
              <a:rPr lang="en-US" sz="2269" spc="63">
                <a:solidFill>
                  <a:srgbClr val="FFFFFF"/>
                </a:solidFill>
                <a:latin typeface="Poppins Bold"/>
              </a:rPr>
              <a:t>SAT GRANT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grpSp>
        <p:nvGrpSpPr>
          <p:cNvPr id="2" name="Group 2"/>
          <p:cNvGrpSpPr/>
          <p:nvPr/>
        </p:nvGrpSpPr>
        <p:grpSpPr>
          <a:xfrm>
            <a:off x="15060193" y="1622453"/>
            <a:ext cx="2515996" cy="6508688"/>
            <a:chOff x="0" y="0"/>
            <a:chExt cx="5825721" cy="15070689"/>
          </a:xfrm>
        </p:grpSpPr>
        <p:sp>
          <p:nvSpPr>
            <p:cNvPr id="3" name="Freeform 3"/>
            <p:cNvSpPr/>
            <p:nvPr/>
          </p:nvSpPr>
          <p:spPr>
            <a:xfrm>
              <a:off x="0" y="0"/>
              <a:ext cx="5825721" cy="15070689"/>
            </a:xfrm>
            <a:custGeom>
              <a:avLst/>
              <a:gdLst/>
              <a:ahLst/>
              <a:cxnLst/>
              <a:rect l="l" t="t" r="r" b="b"/>
              <a:pathLst>
                <a:path w="5825721" h="15070689">
                  <a:moveTo>
                    <a:pt x="0" y="0"/>
                  </a:moveTo>
                  <a:lnTo>
                    <a:pt x="5825721" y="0"/>
                  </a:lnTo>
                  <a:lnTo>
                    <a:pt x="5825721" y="15070689"/>
                  </a:lnTo>
                  <a:lnTo>
                    <a:pt x="0" y="15070689"/>
                  </a:lnTo>
                  <a:close/>
                </a:path>
              </a:pathLst>
            </a:custGeom>
            <a:solidFill>
              <a:srgbClr val="F05822"/>
            </a:solidFill>
          </p:spPr>
          <p:txBody>
            <a:bodyPr/>
            <a:lstStyle/>
            <a:p>
              <a:endParaRPr lang="en-US"/>
            </a:p>
          </p:txBody>
        </p:sp>
        <p:sp>
          <p:nvSpPr>
            <p:cNvPr id="4" name="TextBox 4"/>
            <p:cNvSpPr txBox="1"/>
            <p:nvPr/>
          </p:nvSpPr>
          <p:spPr>
            <a:xfrm>
              <a:off x="0" y="-57150"/>
              <a:ext cx="5825721" cy="15127839"/>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11396676" y="2139632"/>
            <a:ext cx="5484133" cy="5474329"/>
            <a:chOff x="0" y="0"/>
            <a:chExt cx="7312178" cy="7299105"/>
          </a:xfrm>
        </p:grpSpPr>
        <p:pic>
          <p:nvPicPr>
            <p:cNvPr id="6" name="Picture 6"/>
            <p:cNvPicPr>
              <a:picLocks noChangeAspect="1"/>
            </p:cNvPicPr>
            <p:nvPr/>
          </p:nvPicPr>
          <p:blipFill>
            <a:blip r:embed="rId2"/>
            <a:srcRect l="12432" r="12432"/>
            <a:stretch>
              <a:fillRect/>
            </a:stretch>
          </p:blipFill>
          <p:spPr>
            <a:xfrm>
              <a:off x="0" y="0"/>
              <a:ext cx="7312178" cy="7299105"/>
            </a:xfrm>
            <a:prstGeom prst="rect">
              <a:avLst/>
            </a:prstGeom>
          </p:spPr>
        </p:pic>
      </p:grpSp>
      <p:sp>
        <p:nvSpPr>
          <p:cNvPr id="7" name="AutoShape 7"/>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8" name="Freeform 8"/>
          <p:cNvSpPr/>
          <p:nvPr/>
        </p:nvSpPr>
        <p:spPr>
          <a:xfrm rot="644968">
            <a:off x="-11292201" y="-7462784"/>
            <a:ext cx="17193233" cy="13973410"/>
          </a:xfrm>
          <a:custGeom>
            <a:avLst/>
            <a:gdLst/>
            <a:ahLst/>
            <a:cxnLst/>
            <a:rect l="l" t="t" r="r" b="b"/>
            <a:pathLst>
              <a:path w="17193233" h="13973410">
                <a:moveTo>
                  <a:pt x="0" y="0"/>
                </a:moveTo>
                <a:lnTo>
                  <a:pt x="17193233" y="0"/>
                </a:lnTo>
                <a:lnTo>
                  <a:pt x="17193233" y="13973409"/>
                </a:lnTo>
                <a:lnTo>
                  <a:pt x="0" y="13973409"/>
                </a:lnTo>
                <a:lnTo>
                  <a:pt x="0" y="0"/>
                </a:lnTo>
                <a:close/>
              </a:path>
            </a:pathLst>
          </a:custGeom>
          <a:blipFill>
            <a:blip r:embed="rId3">
              <a:alphaModFix amt="74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12</a:t>
            </a:r>
          </a:p>
        </p:txBody>
      </p:sp>
      <p:sp>
        <p:nvSpPr>
          <p:cNvPr id="10" name="TextBox 10"/>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11" name="TextBox 11"/>
          <p:cNvSpPr txBox="1"/>
          <p:nvPr/>
        </p:nvSpPr>
        <p:spPr>
          <a:xfrm>
            <a:off x="2662108" y="2139632"/>
            <a:ext cx="6153929" cy="634365"/>
          </a:xfrm>
          <a:prstGeom prst="rect">
            <a:avLst/>
          </a:prstGeom>
        </p:spPr>
        <p:txBody>
          <a:bodyPr lIns="0" tIns="0" rIns="0" bIns="0" rtlCol="0" anchor="t">
            <a:spAutoFit/>
          </a:bodyPr>
          <a:lstStyle/>
          <a:p>
            <a:pPr>
              <a:lnSpc>
                <a:spcPts val="4620"/>
              </a:lnSpc>
            </a:pPr>
            <a:r>
              <a:rPr lang="en-US" sz="4200">
                <a:solidFill>
                  <a:srgbClr val="FAFAFA"/>
                </a:solidFill>
                <a:latin typeface="Poppins Bold"/>
              </a:rPr>
              <a:t>COLLECTIONS</a:t>
            </a:r>
          </a:p>
        </p:txBody>
      </p:sp>
      <p:sp>
        <p:nvSpPr>
          <p:cNvPr id="12" name="TextBox 12"/>
          <p:cNvSpPr txBox="1"/>
          <p:nvPr/>
        </p:nvSpPr>
        <p:spPr>
          <a:xfrm>
            <a:off x="2662108" y="3471383"/>
            <a:ext cx="7229665" cy="2744153"/>
          </a:xfrm>
          <a:prstGeom prst="rect">
            <a:avLst/>
          </a:prstGeom>
        </p:spPr>
        <p:txBody>
          <a:bodyPr lIns="0" tIns="0" rIns="0" bIns="0" rtlCol="0" anchor="t">
            <a:spAutoFit/>
          </a:bodyPr>
          <a:lstStyle/>
          <a:p>
            <a:pPr>
              <a:lnSpc>
                <a:spcPts val="3622"/>
              </a:lnSpc>
            </a:pPr>
            <a:r>
              <a:rPr lang="en-US" sz="2587">
                <a:solidFill>
                  <a:srgbClr val="F4F4F4"/>
                </a:solidFill>
                <a:latin typeface="Poppins"/>
              </a:rPr>
              <a:t>Former Collections Manager, Hannah Patten, started new position at Wisconsin State Historical Society in February 2024.</a:t>
            </a:r>
          </a:p>
          <a:p>
            <a:pPr>
              <a:lnSpc>
                <a:spcPts val="3622"/>
              </a:lnSpc>
            </a:pPr>
            <a:endParaRPr lang="en-US" sz="2587">
              <a:solidFill>
                <a:srgbClr val="F4F4F4"/>
              </a:solidFill>
              <a:latin typeface="Poppins"/>
            </a:endParaRPr>
          </a:p>
          <a:p>
            <a:pPr>
              <a:lnSpc>
                <a:spcPts val="3622"/>
              </a:lnSpc>
            </a:pPr>
            <a:r>
              <a:rPr lang="en-US" sz="2587">
                <a:solidFill>
                  <a:srgbClr val="F4F4F4"/>
                </a:solidFill>
                <a:latin typeface="Poppins"/>
              </a:rPr>
              <a:t>New Collections Manager, Serena Stuettgen, starting on April 29th.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TextBox 2"/>
          <p:cNvSpPr txBox="1"/>
          <p:nvPr/>
        </p:nvSpPr>
        <p:spPr>
          <a:xfrm>
            <a:off x="3235732" y="1028700"/>
            <a:ext cx="11172886" cy="634365"/>
          </a:xfrm>
          <a:prstGeom prst="rect">
            <a:avLst/>
          </a:prstGeom>
        </p:spPr>
        <p:txBody>
          <a:bodyPr lIns="0" tIns="0" rIns="0" bIns="0" rtlCol="0" anchor="t">
            <a:spAutoFit/>
          </a:bodyPr>
          <a:lstStyle/>
          <a:p>
            <a:pPr algn="ctr">
              <a:lnSpc>
                <a:spcPts val="4620"/>
              </a:lnSpc>
            </a:pPr>
            <a:r>
              <a:rPr lang="en-US" sz="4200">
                <a:solidFill>
                  <a:srgbClr val="FAFAFA"/>
                </a:solidFill>
                <a:latin typeface="Poppins Bold"/>
              </a:rPr>
              <a:t>WISCONSIN MARITIME HERITAGE  CENTER</a:t>
            </a:r>
          </a:p>
        </p:txBody>
      </p:sp>
      <p:sp>
        <p:nvSpPr>
          <p:cNvPr id="3" name="AutoShape 3"/>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4" name="TextBox 4"/>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13</a:t>
            </a:r>
          </a:p>
        </p:txBody>
      </p:sp>
      <p:sp>
        <p:nvSpPr>
          <p:cNvPr id="5" name="TextBox 5"/>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grpSp>
        <p:nvGrpSpPr>
          <p:cNvPr id="6" name="Group 6"/>
          <p:cNvGrpSpPr/>
          <p:nvPr/>
        </p:nvGrpSpPr>
        <p:grpSpPr>
          <a:xfrm>
            <a:off x="0" y="2404937"/>
            <a:ext cx="8264769" cy="5786463"/>
            <a:chOff x="0" y="0"/>
            <a:chExt cx="19136846" cy="13398397"/>
          </a:xfrm>
        </p:grpSpPr>
        <p:sp>
          <p:nvSpPr>
            <p:cNvPr id="7" name="Freeform 7"/>
            <p:cNvSpPr/>
            <p:nvPr/>
          </p:nvSpPr>
          <p:spPr>
            <a:xfrm>
              <a:off x="0" y="0"/>
              <a:ext cx="19136846" cy="13398396"/>
            </a:xfrm>
            <a:custGeom>
              <a:avLst/>
              <a:gdLst/>
              <a:ahLst/>
              <a:cxnLst/>
              <a:rect l="l" t="t" r="r" b="b"/>
              <a:pathLst>
                <a:path w="19136846" h="13398396">
                  <a:moveTo>
                    <a:pt x="0" y="0"/>
                  </a:moveTo>
                  <a:lnTo>
                    <a:pt x="19136846" y="0"/>
                  </a:lnTo>
                  <a:lnTo>
                    <a:pt x="19136846" y="13398396"/>
                  </a:lnTo>
                  <a:lnTo>
                    <a:pt x="0" y="13398396"/>
                  </a:lnTo>
                  <a:close/>
                </a:path>
              </a:pathLst>
            </a:custGeom>
            <a:solidFill>
              <a:srgbClr val="049EE3"/>
            </a:solidFill>
          </p:spPr>
          <p:txBody>
            <a:bodyPr/>
            <a:lstStyle/>
            <a:p>
              <a:endParaRPr lang="en-US"/>
            </a:p>
          </p:txBody>
        </p:sp>
        <p:sp>
          <p:nvSpPr>
            <p:cNvPr id="8" name="TextBox 8"/>
            <p:cNvSpPr txBox="1"/>
            <p:nvPr/>
          </p:nvSpPr>
          <p:spPr>
            <a:xfrm>
              <a:off x="0" y="-57150"/>
              <a:ext cx="19136846" cy="13455547"/>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8822175" y="2163148"/>
            <a:ext cx="4073385" cy="5122640"/>
            <a:chOff x="0" y="0"/>
            <a:chExt cx="5431180" cy="6830186"/>
          </a:xfrm>
        </p:grpSpPr>
        <p:pic>
          <p:nvPicPr>
            <p:cNvPr id="10" name="Picture 10"/>
            <p:cNvPicPr>
              <a:picLocks noChangeAspect="1"/>
            </p:cNvPicPr>
            <p:nvPr/>
          </p:nvPicPr>
          <p:blipFill>
            <a:blip r:embed="rId2"/>
            <a:srcRect l="3768" r="13580"/>
            <a:stretch>
              <a:fillRect/>
            </a:stretch>
          </p:blipFill>
          <p:spPr>
            <a:xfrm>
              <a:off x="0" y="0"/>
              <a:ext cx="5431180" cy="6830186"/>
            </a:xfrm>
            <a:prstGeom prst="rect">
              <a:avLst/>
            </a:prstGeom>
          </p:spPr>
        </p:pic>
      </p:grpSp>
      <p:sp>
        <p:nvSpPr>
          <p:cNvPr id="11" name="Freeform 11"/>
          <p:cNvSpPr/>
          <p:nvPr/>
        </p:nvSpPr>
        <p:spPr>
          <a:xfrm>
            <a:off x="12895561" y="4492596"/>
            <a:ext cx="5144470" cy="4440676"/>
          </a:xfrm>
          <a:custGeom>
            <a:avLst/>
            <a:gdLst/>
            <a:ahLst/>
            <a:cxnLst/>
            <a:rect l="l" t="t" r="r" b="b"/>
            <a:pathLst>
              <a:path w="5144470" h="4440676">
                <a:moveTo>
                  <a:pt x="0" y="0"/>
                </a:moveTo>
                <a:lnTo>
                  <a:pt x="5144469" y="0"/>
                </a:lnTo>
                <a:lnTo>
                  <a:pt x="5144469" y="4440676"/>
                </a:lnTo>
                <a:lnTo>
                  <a:pt x="0" y="4440676"/>
                </a:lnTo>
                <a:lnTo>
                  <a:pt x="0" y="0"/>
                </a:lnTo>
                <a:close/>
              </a:path>
            </a:pathLst>
          </a:custGeom>
          <a:blipFill>
            <a:blip r:embed="rId3"/>
            <a:stretch>
              <a:fillRect l="-503" r="-503"/>
            </a:stretch>
          </a:blipFill>
          <a:ln cap="sq">
            <a:noFill/>
            <a:prstDash val="solid"/>
            <a:miter/>
          </a:ln>
        </p:spPr>
        <p:txBody>
          <a:bodyPr/>
          <a:lstStyle/>
          <a:p>
            <a:endParaRPr lang="en-US"/>
          </a:p>
        </p:txBody>
      </p:sp>
      <p:sp>
        <p:nvSpPr>
          <p:cNvPr id="12" name="TextBox 12"/>
          <p:cNvSpPr txBox="1"/>
          <p:nvPr/>
        </p:nvSpPr>
        <p:spPr>
          <a:xfrm>
            <a:off x="583495" y="2609111"/>
            <a:ext cx="7097780" cy="6137593"/>
          </a:xfrm>
          <a:prstGeom prst="rect">
            <a:avLst/>
          </a:prstGeom>
        </p:spPr>
        <p:txBody>
          <a:bodyPr lIns="0" tIns="0" rIns="0" bIns="0" rtlCol="0" anchor="t">
            <a:spAutoFit/>
          </a:bodyPr>
          <a:lstStyle/>
          <a:p>
            <a:pPr>
              <a:lnSpc>
                <a:spcPts val="3482"/>
              </a:lnSpc>
            </a:pPr>
            <a:r>
              <a:rPr lang="en-US" sz="2487">
                <a:solidFill>
                  <a:srgbClr val="F4F4F4"/>
                </a:solidFill>
                <a:latin typeface="Poppins"/>
              </a:rPr>
              <a:t>Phase 1 began fall 2023 with the complete rehab and repair of North Bay, the original 1920s portion of the structure. It will be completed this spring, and includes a mural highlighting the museum's historic photograph collection.</a:t>
            </a:r>
          </a:p>
          <a:p>
            <a:pPr>
              <a:lnSpc>
                <a:spcPts val="3482"/>
              </a:lnSpc>
            </a:pPr>
            <a:endParaRPr lang="en-US" sz="2487">
              <a:solidFill>
                <a:srgbClr val="F4F4F4"/>
              </a:solidFill>
              <a:latin typeface="Poppins"/>
            </a:endParaRPr>
          </a:p>
          <a:p>
            <a:pPr>
              <a:lnSpc>
                <a:spcPts val="3482"/>
              </a:lnSpc>
            </a:pPr>
            <a:r>
              <a:rPr lang="en-US" sz="2487">
                <a:solidFill>
                  <a:srgbClr val="F4F4F4"/>
                </a:solidFill>
                <a:latin typeface="Poppins"/>
              </a:rPr>
              <a:t>We have raised over $400,000 toward the first 2 phases of the project, both exterior facing elements. The Maritime Heritage Plaza and Gardens is phase 2 and will begin this summer.</a:t>
            </a:r>
          </a:p>
          <a:p>
            <a:pPr>
              <a:lnSpc>
                <a:spcPts val="3482"/>
              </a:lnSpc>
            </a:pPr>
            <a:endParaRPr lang="en-US" sz="2487">
              <a:solidFill>
                <a:srgbClr val="F4F4F4"/>
              </a:solidFill>
              <a:latin typeface="Poppins"/>
            </a:endParaRPr>
          </a:p>
          <a:p>
            <a:pPr>
              <a:lnSpc>
                <a:spcPts val="3482"/>
              </a:lnSpc>
            </a:pPr>
            <a:endParaRPr lang="en-US" sz="2487">
              <a:solidFill>
                <a:srgbClr val="F4F4F4"/>
              </a:solidFill>
              <a:latin typeface="Poppins"/>
            </a:endParaRPr>
          </a:p>
        </p:txBody>
      </p:sp>
      <p:sp>
        <p:nvSpPr>
          <p:cNvPr id="13" name="Freeform 13"/>
          <p:cNvSpPr/>
          <p:nvPr/>
        </p:nvSpPr>
        <p:spPr>
          <a:xfrm rot="644968">
            <a:off x="12293165" y="-7858438"/>
            <a:ext cx="17193233" cy="13973410"/>
          </a:xfrm>
          <a:custGeom>
            <a:avLst/>
            <a:gdLst/>
            <a:ahLst/>
            <a:cxnLst/>
            <a:rect l="l" t="t" r="r" b="b"/>
            <a:pathLst>
              <a:path w="17193233" h="13973410">
                <a:moveTo>
                  <a:pt x="0" y="0"/>
                </a:moveTo>
                <a:lnTo>
                  <a:pt x="17193233" y="0"/>
                </a:lnTo>
                <a:lnTo>
                  <a:pt x="17193233" y="13973410"/>
                </a:lnTo>
                <a:lnTo>
                  <a:pt x="0" y="13973410"/>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AutoShape 2"/>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grpSp>
        <p:nvGrpSpPr>
          <p:cNvPr id="3" name="Group 3"/>
          <p:cNvGrpSpPr/>
          <p:nvPr/>
        </p:nvGrpSpPr>
        <p:grpSpPr>
          <a:xfrm>
            <a:off x="3499303" y="4559181"/>
            <a:ext cx="1712788" cy="171278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22"/>
            </a:soli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520"/>
                </a:lnSpc>
              </a:pPr>
              <a:endParaRPr/>
            </a:p>
          </p:txBody>
        </p:sp>
      </p:grpSp>
      <p:grpSp>
        <p:nvGrpSpPr>
          <p:cNvPr id="6" name="Group 6"/>
          <p:cNvGrpSpPr/>
          <p:nvPr/>
        </p:nvGrpSpPr>
        <p:grpSpPr>
          <a:xfrm>
            <a:off x="8032752" y="4559181"/>
            <a:ext cx="1712788" cy="17127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22"/>
            </a:solidFill>
          </p:spPr>
          <p:txBody>
            <a:bodyPr/>
            <a:lstStyle/>
            <a:p>
              <a:endParaRPr lang="en-US"/>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12706930" y="4559181"/>
            <a:ext cx="1712788" cy="171278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22"/>
            </a:solidFill>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520"/>
                </a:lnSpc>
              </a:pPr>
              <a:endParaRPr/>
            </a:p>
          </p:txBody>
        </p:sp>
      </p:grpSp>
      <p:sp>
        <p:nvSpPr>
          <p:cNvPr id="12" name="Freeform 12"/>
          <p:cNvSpPr/>
          <p:nvPr/>
        </p:nvSpPr>
        <p:spPr>
          <a:xfrm>
            <a:off x="3885119" y="4785250"/>
            <a:ext cx="941156" cy="1323242"/>
          </a:xfrm>
          <a:custGeom>
            <a:avLst/>
            <a:gdLst/>
            <a:ahLst/>
            <a:cxnLst/>
            <a:rect l="l" t="t" r="r" b="b"/>
            <a:pathLst>
              <a:path w="941156" h="1323242">
                <a:moveTo>
                  <a:pt x="0" y="0"/>
                </a:moveTo>
                <a:lnTo>
                  <a:pt x="941156" y="0"/>
                </a:lnTo>
                <a:lnTo>
                  <a:pt x="941156" y="1323242"/>
                </a:lnTo>
                <a:lnTo>
                  <a:pt x="0" y="13232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2872149" y="5007111"/>
            <a:ext cx="1382350" cy="879520"/>
          </a:xfrm>
          <a:custGeom>
            <a:avLst/>
            <a:gdLst/>
            <a:ahLst/>
            <a:cxnLst/>
            <a:rect l="l" t="t" r="r" b="b"/>
            <a:pathLst>
              <a:path w="1382350" h="879520">
                <a:moveTo>
                  <a:pt x="0" y="0"/>
                </a:moveTo>
                <a:lnTo>
                  <a:pt x="1382350" y="0"/>
                </a:lnTo>
                <a:lnTo>
                  <a:pt x="1382350" y="879520"/>
                </a:lnTo>
                <a:lnTo>
                  <a:pt x="0" y="879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8211877" y="4753954"/>
            <a:ext cx="1354538" cy="1354538"/>
          </a:xfrm>
          <a:custGeom>
            <a:avLst/>
            <a:gdLst/>
            <a:ahLst/>
            <a:cxnLst/>
            <a:rect l="l" t="t" r="r" b="b"/>
            <a:pathLst>
              <a:path w="1354538" h="1354538">
                <a:moveTo>
                  <a:pt x="0" y="0"/>
                </a:moveTo>
                <a:lnTo>
                  <a:pt x="1354538" y="0"/>
                </a:lnTo>
                <a:lnTo>
                  <a:pt x="1354538" y="1354538"/>
                </a:lnTo>
                <a:lnTo>
                  <a:pt x="0" y="13545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14</a:t>
            </a:r>
          </a:p>
        </p:txBody>
      </p:sp>
      <p:sp>
        <p:nvSpPr>
          <p:cNvPr id="16" name="TextBox 16"/>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17" name="TextBox 17"/>
          <p:cNvSpPr txBox="1"/>
          <p:nvPr/>
        </p:nvSpPr>
        <p:spPr>
          <a:xfrm>
            <a:off x="6100555" y="3001251"/>
            <a:ext cx="6086891" cy="634365"/>
          </a:xfrm>
          <a:prstGeom prst="rect">
            <a:avLst/>
          </a:prstGeom>
        </p:spPr>
        <p:txBody>
          <a:bodyPr lIns="0" tIns="0" rIns="0" bIns="0" rtlCol="0" anchor="t">
            <a:spAutoFit/>
          </a:bodyPr>
          <a:lstStyle/>
          <a:p>
            <a:pPr marL="0" lvl="1" indent="0" algn="ctr">
              <a:lnSpc>
                <a:spcPts val="4620"/>
              </a:lnSpc>
              <a:spcBef>
                <a:spcPct val="0"/>
              </a:spcBef>
            </a:pPr>
            <a:r>
              <a:rPr lang="en-US" sz="4200">
                <a:solidFill>
                  <a:srgbClr val="FAFAFA"/>
                </a:solidFill>
                <a:latin typeface="Poppins Bold"/>
              </a:rPr>
              <a:t>DEVELOPMENT</a:t>
            </a:r>
          </a:p>
        </p:txBody>
      </p:sp>
      <p:sp>
        <p:nvSpPr>
          <p:cNvPr id="18" name="TextBox 18"/>
          <p:cNvSpPr txBox="1"/>
          <p:nvPr/>
        </p:nvSpPr>
        <p:spPr>
          <a:xfrm>
            <a:off x="2471581" y="6827388"/>
            <a:ext cx="3534974" cy="733342"/>
          </a:xfrm>
          <a:prstGeom prst="rect">
            <a:avLst/>
          </a:prstGeom>
        </p:spPr>
        <p:txBody>
          <a:bodyPr lIns="0" tIns="0" rIns="0" bIns="0" rtlCol="0" anchor="t">
            <a:spAutoFit/>
          </a:bodyPr>
          <a:lstStyle/>
          <a:p>
            <a:pPr marL="0" lvl="0" indent="0" algn="ctr">
              <a:lnSpc>
                <a:spcPts val="2851"/>
              </a:lnSpc>
              <a:spcBef>
                <a:spcPct val="0"/>
              </a:spcBef>
            </a:pPr>
            <a:r>
              <a:rPr lang="en-US" sz="2299" spc="248" dirty="0">
                <a:solidFill>
                  <a:srgbClr val="F4F4F4"/>
                </a:solidFill>
                <a:latin typeface="Poppins Bold"/>
              </a:rPr>
              <a:t>TOTAL MEMBERS: 393</a:t>
            </a:r>
          </a:p>
        </p:txBody>
      </p:sp>
      <p:sp>
        <p:nvSpPr>
          <p:cNvPr id="19" name="TextBox 19"/>
          <p:cNvSpPr txBox="1"/>
          <p:nvPr/>
        </p:nvSpPr>
        <p:spPr>
          <a:xfrm>
            <a:off x="7372582" y="6841536"/>
            <a:ext cx="3033128" cy="717119"/>
          </a:xfrm>
          <a:prstGeom prst="rect">
            <a:avLst/>
          </a:prstGeom>
        </p:spPr>
        <p:txBody>
          <a:bodyPr lIns="0" tIns="0" rIns="0" bIns="0" rtlCol="0" anchor="t">
            <a:spAutoFit/>
          </a:bodyPr>
          <a:lstStyle/>
          <a:p>
            <a:pPr marL="0" lvl="0" indent="0" algn="ctr">
              <a:lnSpc>
                <a:spcPts val="2851"/>
              </a:lnSpc>
              <a:spcBef>
                <a:spcPct val="0"/>
              </a:spcBef>
            </a:pPr>
            <a:r>
              <a:rPr lang="en-US" sz="2299" spc="248">
                <a:solidFill>
                  <a:srgbClr val="F4F4F4"/>
                </a:solidFill>
                <a:latin typeface="Poppins Bold"/>
              </a:rPr>
              <a:t>ANNUAL APPEAL $49,649</a:t>
            </a:r>
          </a:p>
        </p:txBody>
      </p:sp>
      <p:sp>
        <p:nvSpPr>
          <p:cNvPr id="20" name="TextBox 20"/>
          <p:cNvSpPr txBox="1"/>
          <p:nvPr/>
        </p:nvSpPr>
        <p:spPr>
          <a:xfrm>
            <a:off x="11900388" y="6827388"/>
            <a:ext cx="3325872" cy="717119"/>
          </a:xfrm>
          <a:prstGeom prst="rect">
            <a:avLst/>
          </a:prstGeom>
        </p:spPr>
        <p:txBody>
          <a:bodyPr lIns="0" tIns="0" rIns="0" bIns="0" rtlCol="0" anchor="t">
            <a:spAutoFit/>
          </a:bodyPr>
          <a:lstStyle/>
          <a:p>
            <a:pPr algn="ctr">
              <a:lnSpc>
                <a:spcPts val="2851"/>
              </a:lnSpc>
            </a:pPr>
            <a:r>
              <a:rPr lang="en-US" sz="2299" spc="248">
                <a:solidFill>
                  <a:srgbClr val="F4F4F4"/>
                </a:solidFill>
                <a:latin typeface="Poppins Bold"/>
              </a:rPr>
              <a:t>GRANTS</a:t>
            </a:r>
          </a:p>
          <a:p>
            <a:pPr marL="0" lvl="0" indent="0" algn="ctr">
              <a:lnSpc>
                <a:spcPts val="2851"/>
              </a:lnSpc>
              <a:spcBef>
                <a:spcPct val="0"/>
              </a:spcBef>
            </a:pPr>
            <a:r>
              <a:rPr lang="en-US" sz="2299" spc="248">
                <a:solidFill>
                  <a:srgbClr val="F4F4F4"/>
                </a:solidFill>
                <a:latin typeface="Poppins Bold"/>
              </a:rPr>
              <a:t>$154,000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AutoShape 2"/>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3" name="Freeform 3"/>
          <p:cNvSpPr/>
          <p:nvPr/>
        </p:nvSpPr>
        <p:spPr>
          <a:xfrm rot="1179401">
            <a:off x="5791569" y="2526239"/>
            <a:ext cx="16497169" cy="13407699"/>
          </a:xfrm>
          <a:custGeom>
            <a:avLst/>
            <a:gdLst/>
            <a:ahLst/>
            <a:cxnLst/>
            <a:rect l="l" t="t" r="r" b="b"/>
            <a:pathLst>
              <a:path w="16497169" h="13407699">
                <a:moveTo>
                  <a:pt x="0" y="0"/>
                </a:moveTo>
                <a:lnTo>
                  <a:pt x="16497169" y="0"/>
                </a:lnTo>
                <a:lnTo>
                  <a:pt x="16497169" y="13407699"/>
                </a:lnTo>
                <a:lnTo>
                  <a:pt x="0" y="13407699"/>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15</a:t>
            </a:r>
          </a:p>
        </p:txBody>
      </p:sp>
      <p:sp>
        <p:nvSpPr>
          <p:cNvPr id="5" name="TextBox 5"/>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6" name="TextBox 6"/>
          <p:cNvSpPr txBox="1"/>
          <p:nvPr/>
        </p:nvSpPr>
        <p:spPr>
          <a:xfrm>
            <a:off x="1028700" y="1028700"/>
            <a:ext cx="7615238" cy="634365"/>
          </a:xfrm>
          <a:prstGeom prst="rect">
            <a:avLst/>
          </a:prstGeom>
        </p:spPr>
        <p:txBody>
          <a:bodyPr lIns="0" tIns="0" rIns="0" bIns="0" rtlCol="0" anchor="t">
            <a:spAutoFit/>
          </a:bodyPr>
          <a:lstStyle/>
          <a:p>
            <a:pPr marL="0" lvl="1" indent="0" algn="ctr">
              <a:lnSpc>
                <a:spcPts val="4620"/>
              </a:lnSpc>
              <a:spcBef>
                <a:spcPct val="0"/>
              </a:spcBef>
            </a:pPr>
            <a:r>
              <a:rPr lang="en-US" sz="4200">
                <a:solidFill>
                  <a:srgbClr val="FAFAFA"/>
                </a:solidFill>
                <a:latin typeface="Poppins Bold"/>
              </a:rPr>
              <a:t>DEEPENING PARTNERSHIPS</a:t>
            </a:r>
          </a:p>
        </p:txBody>
      </p:sp>
      <p:sp>
        <p:nvSpPr>
          <p:cNvPr id="7" name="TextBox 7"/>
          <p:cNvSpPr txBox="1"/>
          <p:nvPr/>
        </p:nvSpPr>
        <p:spPr>
          <a:xfrm>
            <a:off x="1045698" y="2074853"/>
            <a:ext cx="1842455" cy="956310"/>
          </a:xfrm>
          <a:prstGeom prst="rect">
            <a:avLst/>
          </a:prstGeom>
        </p:spPr>
        <p:txBody>
          <a:bodyPr lIns="0" tIns="0" rIns="0" bIns="0" rtlCol="0" anchor="t">
            <a:spAutoFit/>
          </a:bodyPr>
          <a:lstStyle/>
          <a:p>
            <a:pPr algn="ctr">
              <a:lnSpc>
                <a:spcPts val="3720"/>
              </a:lnSpc>
            </a:pPr>
            <a:r>
              <a:rPr lang="en-US" sz="3000" spc="324">
                <a:solidFill>
                  <a:srgbClr val="F05822"/>
                </a:solidFill>
                <a:latin typeface="Poppins Bold"/>
              </a:rPr>
              <a:t>$250-</a:t>
            </a:r>
          </a:p>
          <a:p>
            <a:pPr marL="0" lvl="0" indent="0" algn="ctr">
              <a:lnSpc>
                <a:spcPts val="3720"/>
              </a:lnSpc>
              <a:spcBef>
                <a:spcPct val="0"/>
              </a:spcBef>
            </a:pPr>
            <a:r>
              <a:rPr lang="en-US" sz="3000" spc="324">
                <a:solidFill>
                  <a:srgbClr val="F05822"/>
                </a:solidFill>
                <a:latin typeface="Poppins Bold"/>
              </a:rPr>
              <a:t>$499</a:t>
            </a:r>
          </a:p>
        </p:txBody>
      </p:sp>
      <p:sp>
        <p:nvSpPr>
          <p:cNvPr id="8" name="TextBox 8"/>
          <p:cNvSpPr txBox="1"/>
          <p:nvPr/>
        </p:nvSpPr>
        <p:spPr>
          <a:xfrm>
            <a:off x="9624978" y="2074853"/>
            <a:ext cx="1842455" cy="956310"/>
          </a:xfrm>
          <a:prstGeom prst="rect">
            <a:avLst/>
          </a:prstGeom>
        </p:spPr>
        <p:txBody>
          <a:bodyPr lIns="0" tIns="0" rIns="0" bIns="0" rtlCol="0" anchor="t">
            <a:spAutoFit/>
          </a:bodyPr>
          <a:lstStyle/>
          <a:p>
            <a:pPr algn="ctr">
              <a:lnSpc>
                <a:spcPts val="3720"/>
              </a:lnSpc>
            </a:pPr>
            <a:r>
              <a:rPr lang="en-US" sz="3000" spc="324">
                <a:solidFill>
                  <a:srgbClr val="F05822"/>
                </a:solidFill>
                <a:latin typeface="Poppins Bold"/>
              </a:rPr>
              <a:t>$500-</a:t>
            </a:r>
          </a:p>
          <a:p>
            <a:pPr marL="0" lvl="0" indent="0" algn="ctr">
              <a:lnSpc>
                <a:spcPts val="3720"/>
              </a:lnSpc>
              <a:spcBef>
                <a:spcPct val="0"/>
              </a:spcBef>
            </a:pPr>
            <a:r>
              <a:rPr lang="en-US" sz="3000" spc="324">
                <a:solidFill>
                  <a:srgbClr val="F05822"/>
                </a:solidFill>
                <a:latin typeface="Poppins Bold"/>
              </a:rPr>
              <a:t>$999</a:t>
            </a:r>
          </a:p>
        </p:txBody>
      </p:sp>
      <p:sp>
        <p:nvSpPr>
          <p:cNvPr id="9" name="TextBox 9"/>
          <p:cNvSpPr txBox="1"/>
          <p:nvPr/>
        </p:nvSpPr>
        <p:spPr>
          <a:xfrm>
            <a:off x="3328819" y="2008178"/>
            <a:ext cx="5815181" cy="6959013"/>
          </a:xfrm>
          <a:prstGeom prst="rect">
            <a:avLst/>
          </a:prstGeom>
        </p:spPr>
        <p:txBody>
          <a:bodyPr lIns="0" tIns="0" rIns="0" bIns="0" rtlCol="0" anchor="t">
            <a:spAutoFit/>
          </a:bodyPr>
          <a:lstStyle/>
          <a:p>
            <a:pPr>
              <a:lnSpc>
                <a:spcPts val="3239"/>
              </a:lnSpc>
            </a:pPr>
            <a:r>
              <a:rPr lang="en-US" sz="1987">
                <a:solidFill>
                  <a:srgbClr val="F4F4F4"/>
                </a:solidFill>
                <a:latin typeface="Poppins"/>
              </a:rPr>
              <a:t>Americollect Inc.</a:t>
            </a:r>
          </a:p>
          <a:p>
            <a:pPr>
              <a:lnSpc>
                <a:spcPts val="3239"/>
              </a:lnSpc>
            </a:pPr>
            <a:r>
              <a:rPr lang="en-US" sz="1987">
                <a:solidFill>
                  <a:srgbClr val="F4F4F4"/>
                </a:solidFill>
                <a:latin typeface="Poppins"/>
              </a:rPr>
              <a:t>Cellcom</a:t>
            </a:r>
          </a:p>
          <a:p>
            <a:pPr>
              <a:lnSpc>
                <a:spcPts val="3239"/>
              </a:lnSpc>
            </a:pPr>
            <a:r>
              <a:rPr lang="en-US" sz="1987">
                <a:solidFill>
                  <a:srgbClr val="F4F4F4"/>
                </a:solidFill>
                <a:latin typeface="Poppins"/>
              </a:rPr>
              <a:t>Lakeshore Artists Guild</a:t>
            </a:r>
          </a:p>
          <a:p>
            <a:pPr>
              <a:lnSpc>
                <a:spcPts val="3239"/>
              </a:lnSpc>
            </a:pPr>
            <a:r>
              <a:rPr lang="en-US" sz="1987">
                <a:solidFill>
                  <a:srgbClr val="F4F4F4"/>
                </a:solidFill>
                <a:latin typeface="Poppins"/>
              </a:rPr>
              <a:t>Late's BBQ</a:t>
            </a:r>
          </a:p>
          <a:p>
            <a:pPr>
              <a:lnSpc>
                <a:spcPts val="3239"/>
              </a:lnSpc>
            </a:pPr>
            <a:r>
              <a:rPr lang="en-US" sz="1987">
                <a:solidFill>
                  <a:srgbClr val="F4F4F4"/>
                </a:solidFill>
                <a:latin typeface="Poppins"/>
              </a:rPr>
              <a:t>Midwest Model Shipwrtights</a:t>
            </a:r>
          </a:p>
          <a:p>
            <a:pPr>
              <a:lnSpc>
                <a:spcPts val="3239"/>
              </a:lnSpc>
            </a:pPr>
            <a:r>
              <a:rPr lang="en-US" sz="1987">
                <a:solidFill>
                  <a:srgbClr val="F4F4F4"/>
                </a:solidFill>
                <a:latin typeface="Poppins"/>
              </a:rPr>
              <a:t>Network for Good</a:t>
            </a:r>
          </a:p>
          <a:p>
            <a:pPr>
              <a:lnSpc>
                <a:spcPts val="3239"/>
              </a:lnSpc>
            </a:pPr>
            <a:r>
              <a:rPr lang="en-US" sz="1987">
                <a:solidFill>
                  <a:srgbClr val="F4F4F4"/>
                </a:solidFill>
                <a:latin typeface="Poppins"/>
              </a:rPr>
              <a:t>PEO</a:t>
            </a:r>
          </a:p>
          <a:p>
            <a:pPr>
              <a:lnSpc>
                <a:spcPts val="3239"/>
              </a:lnSpc>
            </a:pPr>
            <a:r>
              <a:rPr lang="en-US" sz="1987">
                <a:solidFill>
                  <a:srgbClr val="F4F4F4"/>
                </a:solidFill>
                <a:latin typeface="Poppins"/>
              </a:rPr>
              <a:t>Sunrise Optimist Club of Manitowoc</a:t>
            </a:r>
          </a:p>
          <a:p>
            <a:pPr>
              <a:lnSpc>
                <a:spcPts val="3239"/>
              </a:lnSpc>
            </a:pPr>
            <a:r>
              <a:rPr lang="en-US" sz="1987">
                <a:solidFill>
                  <a:srgbClr val="F4F4F4"/>
                </a:solidFill>
                <a:latin typeface="Poppins"/>
              </a:rPr>
              <a:t>The Cawley Company</a:t>
            </a:r>
          </a:p>
          <a:p>
            <a:pPr>
              <a:lnSpc>
                <a:spcPts val="3239"/>
              </a:lnSpc>
            </a:pPr>
            <a:r>
              <a:rPr lang="en-US" sz="1987">
                <a:solidFill>
                  <a:srgbClr val="F4F4F4"/>
                </a:solidFill>
                <a:latin typeface="Poppins"/>
              </a:rPr>
              <a:t>The Kraft Group</a:t>
            </a:r>
          </a:p>
          <a:p>
            <a:pPr>
              <a:lnSpc>
                <a:spcPts val="3239"/>
              </a:lnSpc>
            </a:pPr>
            <a:r>
              <a:rPr lang="en-US" sz="1987">
                <a:solidFill>
                  <a:srgbClr val="F4F4F4"/>
                </a:solidFill>
                <a:latin typeface="Poppins"/>
              </a:rPr>
              <a:t>The Nautical Research Guild</a:t>
            </a:r>
          </a:p>
          <a:p>
            <a:pPr>
              <a:lnSpc>
                <a:spcPts val="3239"/>
              </a:lnSpc>
            </a:pPr>
            <a:r>
              <a:rPr lang="en-US" sz="1987">
                <a:solidFill>
                  <a:srgbClr val="F4F4F4"/>
                </a:solidFill>
                <a:latin typeface="Poppins"/>
              </a:rPr>
              <a:t>Todd Glover - State Farm Insurance</a:t>
            </a:r>
          </a:p>
          <a:p>
            <a:pPr>
              <a:lnSpc>
                <a:spcPts val="3239"/>
              </a:lnSpc>
            </a:pPr>
            <a:r>
              <a:rPr lang="en-US" sz="1987">
                <a:solidFill>
                  <a:srgbClr val="F4F4F4"/>
                </a:solidFill>
                <a:latin typeface="Poppins"/>
              </a:rPr>
              <a:t>Rocky Mountain Shipwrights</a:t>
            </a:r>
          </a:p>
          <a:p>
            <a:pPr>
              <a:lnSpc>
                <a:spcPts val="3239"/>
              </a:lnSpc>
            </a:pPr>
            <a:r>
              <a:rPr lang="en-US" sz="1987">
                <a:solidFill>
                  <a:srgbClr val="F4F4F4"/>
                </a:solidFill>
                <a:latin typeface="Poppins"/>
              </a:rPr>
              <a:t>US Submarine Veterans Base - Wisconsin</a:t>
            </a:r>
          </a:p>
          <a:p>
            <a:pPr>
              <a:lnSpc>
                <a:spcPts val="3239"/>
              </a:lnSpc>
            </a:pPr>
            <a:r>
              <a:rPr lang="en-US" sz="1987">
                <a:solidFill>
                  <a:srgbClr val="F4F4F4"/>
                </a:solidFill>
                <a:latin typeface="Poppins"/>
              </a:rPr>
              <a:t>Wisconsin Scale Boating Association</a:t>
            </a:r>
          </a:p>
          <a:p>
            <a:pPr>
              <a:lnSpc>
                <a:spcPts val="3239"/>
              </a:lnSpc>
            </a:pPr>
            <a:r>
              <a:rPr lang="en-US" sz="1987">
                <a:solidFill>
                  <a:srgbClr val="F4F4F4"/>
                </a:solidFill>
                <a:latin typeface="Poppins"/>
              </a:rPr>
              <a:t>Wrap It Up</a:t>
            </a:r>
          </a:p>
          <a:p>
            <a:pPr marL="0" lvl="0" indent="0" algn="l">
              <a:lnSpc>
                <a:spcPts val="3239"/>
              </a:lnSpc>
            </a:pPr>
            <a:endParaRPr lang="en-US" sz="1987">
              <a:solidFill>
                <a:srgbClr val="F4F4F4"/>
              </a:solidFill>
              <a:latin typeface="Poppins"/>
            </a:endParaRPr>
          </a:p>
        </p:txBody>
      </p:sp>
      <p:sp>
        <p:nvSpPr>
          <p:cNvPr id="10" name="TextBox 10"/>
          <p:cNvSpPr txBox="1"/>
          <p:nvPr/>
        </p:nvSpPr>
        <p:spPr>
          <a:xfrm>
            <a:off x="11669628" y="1989128"/>
            <a:ext cx="5288706" cy="6419421"/>
          </a:xfrm>
          <a:prstGeom prst="rect">
            <a:avLst/>
          </a:prstGeom>
        </p:spPr>
        <p:txBody>
          <a:bodyPr lIns="0" tIns="0" rIns="0" bIns="0" rtlCol="0" anchor="t">
            <a:spAutoFit/>
          </a:bodyPr>
          <a:lstStyle/>
          <a:p>
            <a:pPr>
              <a:lnSpc>
                <a:spcPts val="3438"/>
              </a:lnSpc>
            </a:pPr>
            <a:r>
              <a:rPr lang="en-US" sz="1987" dirty="0" err="1">
                <a:solidFill>
                  <a:srgbClr val="F4F4F4"/>
                </a:solidFill>
                <a:latin typeface="Poppins"/>
              </a:rPr>
              <a:t>Ansay</a:t>
            </a:r>
            <a:r>
              <a:rPr lang="en-US" sz="1987" dirty="0">
                <a:solidFill>
                  <a:srgbClr val="F4F4F4"/>
                </a:solidFill>
                <a:latin typeface="Poppins"/>
              </a:rPr>
              <a:t> &amp; Associates LLC</a:t>
            </a:r>
          </a:p>
          <a:p>
            <a:pPr>
              <a:lnSpc>
                <a:spcPts val="3438"/>
              </a:lnSpc>
            </a:pPr>
            <a:r>
              <a:rPr lang="en-US" sz="1987" dirty="0">
                <a:solidFill>
                  <a:srgbClr val="F4F4F4"/>
                </a:solidFill>
                <a:latin typeface="Poppins"/>
              </a:rPr>
              <a:t>Carron Net Company, Inc.</a:t>
            </a:r>
          </a:p>
          <a:p>
            <a:pPr>
              <a:lnSpc>
                <a:spcPts val="3438"/>
              </a:lnSpc>
            </a:pPr>
            <a:r>
              <a:rPr lang="en-US" sz="1987" dirty="0" err="1">
                <a:solidFill>
                  <a:srgbClr val="F4F4F4"/>
                </a:solidFill>
                <a:latin typeface="Poppins"/>
              </a:rPr>
              <a:t>Cellcom</a:t>
            </a:r>
            <a:endParaRPr lang="en-US" sz="1987" dirty="0">
              <a:solidFill>
                <a:srgbClr val="F4F4F4"/>
              </a:solidFill>
              <a:latin typeface="Poppins"/>
            </a:endParaRPr>
          </a:p>
          <a:p>
            <a:pPr>
              <a:lnSpc>
                <a:spcPts val="3438"/>
              </a:lnSpc>
            </a:pPr>
            <a:r>
              <a:rPr lang="en-US" sz="1987" dirty="0" err="1">
                <a:solidFill>
                  <a:srgbClr val="F4F4F4"/>
                </a:solidFill>
                <a:latin typeface="Poppins"/>
              </a:rPr>
              <a:t>Doneff</a:t>
            </a:r>
            <a:r>
              <a:rPr lang="en-US" sz="1987" dirty="0">
                <a:solidFill>
                  <a:srgbClr val="F4F4F4"/>
                </a:solidFill>
                <a:latin typeface="Poppins"/>
              </a:rPr>
              <a:t> Companies LLC</a:t>
            </a:r>
            <a:endParaRPr lang="en-US" sz="1987" dirty="0">
              <a:solidFill>
                <a:srgbClr val="F4F4F4"/>
              </a:solidFill>
              <a:latin typeface="Poppins"/>
              <a:hlinkClick r:id="rId4" tooltip="https://wmm.littlegreenlight.com/constituents/944302"/>
            </a:endParaRPr>
          </a:p>
          <a:p>
            <a:pPr>
              <a:lnSpc>
                <a:spcPts val="3438"/>
              </a:lnSpc>
            </a:pPr>
            <a:r>
              <a:rPr lang="en-US" sz="1987" dirty="0">
                <a:solidFill>
                  <a:srgbClr val="F4F4F4"/>
                </a:solidFill>
                <a:latin typeface="Poppins"/>
              </a:rPr>
              <a:t>Ignite </a:t>
            </a:r>
          </a:p>
          <a:p>
            <a:pPr>
              <a:lnSpc>
                <a:spcPts val="3438"/>
              </a:lnSpc>
            </a:pPr>
            <a:r>
              <a:rPr lang="en-US" sz="1987" dirty="0" err="1">
                <a:solidFill>
                  <a:srgbClr val="F4F4F4"/>
                </a:solidFill>
                <a:latin typeface="Poppins"/>
              </a:rPr>
              <a:t>Kaysun</a:t>
            </a:r>
            <a:r>
              <a:rPr lang="en-US" sz="1987" dirty="0">
                <a:solidFill>
                  <a:srgbClr val="F4F4F4"/>
                </a:solidFill>
                <a:latin typeface="Poppins"/>
              </a:rPr>
              <a:t> Corporation</a:t>
            </a:r>
          </a:p>
          <a:p>
            <a:pPr>
              <a:lnSpc>
                <a:spcPts val="3438"/>
              </a:lnSpc>
            </a:pPr>
            <a:r>
              <a:rPr lang="en-US" sz="1987" dirty="0">
                <a:solidFill>
                  <a:srgbClr val="F4F4F4"/>
                </a:solidFill>
                <a:latin typeface="Poppins"/>
              </a:rPr>
              <a:t>McMullen &amp; </a:t>
            </a:r>
            <a:r>
              <a:rPr lang="en-US" sz="1987" dirty="0" err="1">
                <a:solidFill>
                  <a:srgbClr val="F4F4F4"/>
                </a:solidFill>
                <a:latin typeface="Poppins"/>
              </a:rPr>
              <a:t>Pitz</a:t>
            </a:r>
            <a:r>
              <a:rPr lang="en-US" sz="1987" dirty="0">
                <a:solidFill>
                  <a:srgbClr val="F4F4F4"/>
                </a:solidFill>
                <a:latin typeface="Poppins"/>
              </a:rPr>
              <a:t> Construction Company</a:t>
            </a:r>
          </a:p>
          <a:p>
            <a:pPr>
              <a:lnSpc>
                <a:spcPts val="3438"/>
              </a:lnSpc>
            </a:pPr>
            <a:r>
              <a:rPr lang="en-US" sz="1987" dirty="0">
                <a:solidFill>
                  <a:srgbClr val="F4F4F4"/>
                </a:solidFill>
                <a:latin typeface="Poppins"/>
              </a:rPr>
              <a:t>Michaels Construction</a:t>
            </a:r>
          </a:p>
          <a:p>
            <a:pPr>
              <a:lnSpc>
                <a:spcPts val="3438"/>
              </a:lnSpc>
            </a:pPr>
            <a:r>
              <a:rPr lang="en-US" sz="1987" dirty="0">
                <a:solidFill>
                  <a:srgbClr val="F4F4F4"/>
                </a:solidFill>
                <a:latin typeface="Poppins"/>
              </a:rPr>
              <a:t>Shoreline Credit Union</a:t>
            </a:r>
          </a:p>
          <a:p>
            <a:pPr>
              <a:lnSpc>
                <a:spcPts val="3438"/>
              </a:lnSpc>
            </a:pPr>
            <a:r>
              <a:rPr lang="en-US" sz="1987" dirty="0">
                <a:solidFill>
                  <a:srgbClr val="F4F4F4"/>
                </a:solidFill>
                <a:latin typeface="Poppins"/>
              </a:rPr>
              <a:t>The Cawley Company</a:t>
            </a:r>
          </a:p>
          <a:p>
            <a:pPr>
              <a:lnSpc>
                <a:spcPts val="3438"/>
              </a:lnSpc>
            </a:pPr>
            <a:r>
              <a:rPr lang="en-US" sz="1987" dirty="0">
                <a:solidFill>
                  <a:srgbClr val="F4F4F4"/>
                </a:solidFill>
                <a:latin typeface="Poppins"/>
              </a:rPr>
              <a:t>The Leede Research Company</a:t>
            </a:r>
          </a:p>
          <a:p>
            <a:pPr>
              <a:lnSpc>
                <a:spcPts val="3438"/>
              </a:lnSpc>
            </a:pPr>
            <a:r>
              <a:rPr lang="en-US" sz="1987" dirty="0">
                <a:solidFill>
                  <a:srgbClr val="F4F4F4"/>
                </a:solidFill>
                <a:latin typeface="Poppins"/>
              </a:rPr>
              <a:t>Twin Rivers Improvement</a:t>
            </a:r>
          </a:p>
          <a:p>
            <a:pPr>
              <a:lnSpc>
                <a:spcPts val="3438"/>
              </a:lnSpc>
            </a:pPr>
            <a:r>
              <a:rPr lang="en-US" sz="1987" dirty="0">
                <a:solidFill>
                  <a:srgbClr val="F4F4F4"/>
                </a:solidFill>
                <a:latin typeface="Poppins"/>
              </a:rPr>
              <a:t>VT Industries</a:t>
            </a:r>
          </a:p>
          <a:p>
            <a:pPr>
              <a:lnSpc>
                <a:spcPts val="3438"/>
              </a:lnSpc>
            </a:pPr>
            <a:r>
              <a:rPr lang="en-US" sz="1987" dirty="0">
                <a:solidFill>
                  <a:srgbClr val="F4F4F4"/>
                </a:solidFill>
                <a:latin typeface="Poppins"/>
              </a:rPr>
              <a:t>Walmart</a:t>
            </a:r>
          </a:p>
          <a:p>
            <a:pPr marL="0" lvl="0" indent="0" algn="l">
              <a:lnSpc>
                <a:spcPts val="3438"/>
              </a:lnSpc>
            </a:pPr>
            <a:endParaRPr lang="en-US" sz="1987" dirty="0">
              <a:solidFill>
                <a:srgbClr val="F4F4F4"/>
              </a:solidFill>
              <a:latin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AutoShape 2"/>
          <p:cNvSpPr/>
          <p:nvPr/>
        </p:nvSpPr>
        <p:spPr>
          <a:xfrm>
            <a:off x="1777262" y="9230088"/>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3" name="Freeform 3"/>
          <p:cNvSpPr/>
          <p:nvPr/>
        </p:nvSpPr>
        <p:spPr>
          <a:xfrm rot="1179401">
            <a:off x="5791569" y="2526239"/>
            <a:ext cx="16497169" cy="13407699"/>
          </a:xfrm>
          <a:custGeom>
            <a:avLst/>
            <a:gdLst/>
            <a:ahLst/>
            <a:cxnLst/>
            <a:rect l="l" t="t" r="r" b="b"/>
            <a:pathLst>
              <a:path w="16497169" h="13407699">
                <a:moveTo>
                  <a:pt x="0" y="0"/>
                </a:moveTo>
                <a:lnTo>
                  <a:pt x="16497169" y="0"/>
                </a:lnTo>
                <a:lnTo>
                  <a:pt x="16497169" y="13407699"/>
                </a:lnTo>
                <a:lnTo>
                  <a:pt x="0" y="13407699"/>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148148" y="9201150"/>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16</a:t>
            </a:r>
          </a:p>
        </p:txBody>
      </p:sp>
      <p:sp>
        <p:nvSpPr>
          <p:cNvPr id="5" name="TextBox 5"/>
          <p:cNvSpPr txBox="1"/>
          <p:nvPr/>
        </p:nvSpPr>
        <p:spPr>
          <a:xfrm>
            <a:off x="1944945" y="9201150"/>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6" name="TextBox 6"/>
          <p:cNvSpPr txBox="1"/>
          <p:nvPr/>
        </p:nvSpPr>
        <p:spPr>
          <a:xfrm>
            <a:off x="1028700" y="1028700"/>
            <a:ext cx="7615238" cy="634365"/>
          </a:xfrm>
          <a:prstGeom prst="rect">
            <a:avLst/>
          </a:prstGeom>
        </p:spPr>
        <p:txBody>
          <a:bodyPr lIns="0" tIns="0" rIns="0" bIns="0" rtlCol="0" anchor="t">
            <a:spAutoFit/>
          </a:bodyPr>
          <a:lstStyle/>
          <a:p>
            <a:pPr marL="0" lvl="1" indent="0" algn="ctr">
              <a:lnSpc>
                <a:spcPts val="4620"/>
              </a:lnSpc>
              <a:spcBef>
                <a:spcPct val="0"/>
              </a:spcBef>
            </a:pPr>
            <a:r>
              <a:rPr lang="en-US" sz="4200">
                <a:solidFill>
                  <a:srgbClr val="FAFAFA"/>
                </a:solidFill>
                <a:latin typeface="Poppins Bold"/>
              </a:rPr>
              <a:t>DEEPENING PARTNERSHIPS</a:t>
            </a:r>
          </a:p>
        </p:txBody>
      </p:sp>
      <p:sp>
        <p:nvSpPr>
          <p:cNvPr id="7" name="TextBox 7"/>
          <p:cNvSpPr txBox="1"/>
          <p:nvPr/>
        </p:nvSpPr>
        <p:spPr>
          <a:xfrm>
            <a:off x="1486364" y="1938646"/>
            <a:ext cx="3293186" cy="489585"/>
          </a:xfrm>
          <a:prstGeom prst="rect">
            <a:avLst/>
          </a:prstGeom>
        </p:spPr>
        <p:txBody>
          <a:bodyPr lIns="0" tIns="0" rIns="0" bIns="0" rtlCol="0" anchor="t">
            <a:spAutoFit/>
          </a:bodyPr>
          <a:lstStyle/>
          <a:p>
            <a:pPr marL="0" lvl="0" indent="0" algn="ctr">
              <a:lnSpc>
                <a:spcPts val="3720"/>
              </a:lnSpc>
              <a:spcBef>
                <a:spcPct val="0"/>
              </a:spcBef>
            </a:pPr>
            <a:r>
              <a:rPr lang="en-US" sz="3000" spc="324">
                <a:solidFill>
                  <a:srgbClr val="F05822"/>
                </a:solidFill>
                <a:latin typeface="Poppins Bold"/>
              </a:rPr>
              <a:t>$501-$1,999</a:t>
            </a:r>
          </a:p>
        </p:txBody>
      </p:sp>
      <p:sp>
        <p:nvSpPr>
          <p:cNvPr id="8" name="TextBox 8"/>
          <p:cNvSpPr txBox="1"/>
          <p:nvPr/>
        </p:nvSpPr>
        <p:spPr>
          <a:xfrm>
            <a:off x="9343596" y="1849111"/>
            <a:ext cx="3644878" cy="489585"/>
          </a:xfrm>
          <a:prstGeom prst="rect">
            <a:avLst/>
          </a:prstGeom>
        </p:spPr>
        <p:txBody>
          <a:bodyPr lIns="0" tIns="0" rIns="0" bIns="0" rtlCol="0" anchor="t">
            <a:spAutoFit/>
          </a:bodyPr>
          <a:lstStyle/>
          <a:p>
            <a:pPr marL="0" lvl="0" indent="0" algn="ctr">
              <a:lnSpc>
                <a:spcPts val="3720"/>
              </a:lnSpc>
              <a:spcBef>
                <a:spcPct val="0"/>
              </a:spcBef>
            </a:pPr>
            <a:r>
              <a:rPr lang="en-US" sz="3000" spc="324">
                <a:solidFill>
                  <a:srgbClr val="F05822"/>
                </a:solidFill>
                <a:latin typeface="Poppins Bold"/>
              </a:rPr>
              <a:t>$2,000-$5,000</a:t>
            </a:r>
          </a:p>
        </p:txBody>
      </p:sp>
      <p:sp>
        <p:nvSpPr>
          <p:cNvPr id="9" name="TextBox 9"/>
          <p:cNvSpPr txBox="1"/>
          <p:nvPr/>
        </p:nvSpPr>
        <p:spPr>
          <a:xfrm>
            <a:off x="8643938" y="6832517"/>
            <a:ext cx="3644878" cy="489585"/>
          </a:xfrm>
          <a:prstGeom prst="rect">
            <a:avLst/>
          </a:prstGeom>
        </p:spPr>
        <p:txBody>
          <a:bodyPr lIns="0" tIns="0" rIns="0" bIns="0" rtlCol="0" anchor="t">
            <a:spAutoFit/>
          </a:bodyPr>
          <a:lstStyle/>
          <a:p>
            <a:pPr marL="0" lvl="0" indent="0" algn="ctr">
              <a:lnSpc>
                <a:spcPts val="3720"/>
              </a:lnSpc>
              <a:spcBef>
                <a:spcPct val="0"/>
              </a:spcBef>
            </a:pPr>
            <a:r>
              <a:rPr lang="en-US" sz="3000" spc="324">
                <a:solidFill>
                  <a:srgbClr val="F05822"/>
                </a:solidFill>
                <a:latin typeface="Poppins Bold"/>
              </a:rPr>
              <a:t>$10,000+</a:t>
            </a:r>
          </a:p>
        </p:txBody>
      </p:sp>
      <p:sp>
        <p:nvSpPr>
          <p:cNvPr id="10" name="TextBox 10"/>
          <p:cNvSpPr txBox="1"/>
          <p:nvPr/>
        </p:nvSpPr>
        <p:spPr>
          <a:xfrm>
            <a:off x="9524172" y="2548356"/>
            <a:ext cx="4515981" cy="3886513"/>
          </a:xfrm>
          <a:prstGeom prst="rect">
            <a:avLst/>
          </a:prstGeom>
        </p:spPr>
        <p:txBody>
          <a:bodyPr lIns="0" tIns="0" rIns="0" bIns="0" rtlCol="0" anchor="t">
            <a:spAutoFit/>
          </a:bodyPr>
          <a:lstStyle/>
          <a:p>
            <a:pPr>
              <a:lnSpc>
                <a:spcPts val="3418"/>
              </a:lnSpc>
            </a:pPr>
            <a:r>
              <a:rPr lang="en-US" sz="1987" dirty="0">
                <a:solidFill>
                  <a:srgbClr val="F4F4F4"/>
                </a:solidFill>
                <a:latin typeface="Poppins"/>
              </a:rPr>
              <a:t>A.C.E. Building Service, Inc.</a:t>
            </a:r>
          </a:p>
          <a:p>
            <a:pPr>
              <a:lnSpc>
                <a:spcPts val="3418"/>
              </a:lnSpc>
            </a:pPr>
            <a:r>
              <a:rPr lang="en-US" sz="1987" dirty="0">
                <a:solidFill>
                  <a:srgbClr val="F4F4F4"/>
                </a:solidFill>
                <a:latin typeface="Poppins"/>
              </a:rPr>
              <a:t>Festival Foods</a:t>
            </a:r>
          </a:p>
          <a:p>
            <a:pPr>
              <a:lnSpc>
                <a:spcPts val="3418"/>
              </a:lnSpc>
            </a:pPr>
            <a:r>
              <a:rPr lang="en-US" sz="1987" dirty="0" err="1">
                <a:solidFill>
                  <a:srgbClr val="F4F4F4"/>
                </a:solidFill>
                <a:latin typeface="Poppins"/>
              </a:rPr>
              <a:t>Kahlenberg</a:t>
            </a:r>
            <a:r>
              <a:rPr lang="en-US" sz="1987" dirty="0">
                <a:solidFill>
                  <a:srgbClr val="F4F4F4"/>
                </a:solidFill>
                <a:latin typeface="Poppins"/>
              </a:rPr>
              <a:t> Industries</a:t>
            </a:r>
          </a:p>
          <a:p>
            <a:pPr>
              <a:lnSpc>
                <a:spcPts val="3418"/>
              </a:lnSpc>
            </a:pPr>
            <a:r>
              <a:rPr lang="en-US" sz="2000" dirty="0">
                <a:solidFill>
                  <a:srgbClr val="F4F4F4"/>
                </a:solidFill>
                <a:latin typeface="Poppins"/>
              </a:rPr>
              <a:t>Manitowoc Marina</a:t>
            </a:r>
            <a:endParaRPr lang="en-US" sz="1987" b="1" dirty="0">
              <a:solidFill>
                <a:srgbClr val="F4F4F4"/>
              </a:solidFill>
              <a:latin typeface="Poppins"/>
            </a:endParaRPr>
          </a:p>
          <a:p>
            <a:pPr>
              <a:lnSpc>
                <a:spcPts val="3418"/>
              </a:lnSpc>
            </a:pPr>
            <a:r>
              <a:rPr lang="en-US" sz="1987" dirty="0">
                <a:solidFill>
                  <a:srgbClr val="F4F4F4"/>
                </a:solidFill>
                <a:latin typeface="Poppins"/>
              </a:rPr>
              <a:t>Manitowoc Public Utilities</a:t>
            </a:r>
          </a:p>
          <a:p>
            <a:pPr>
              <a:lnSpc>
                <a:spcPts val="3418"/>
              </a:lnSpc>
            </a:pPr>
            <a:r>
              <a:rPr lang="en-US" sz="1987" dirty="0">
                <a:solidFill>
                  <a:srgbClr val="F4F4F4"/>
                </a:solidFill>
                <a:latin typeface="Poppins"/>
              </a:rPr>
              <a:t>Meijer </a:t>
            </a:r>
          </a:p>
          <a:p>
            <a:pPr>
              <a:lnSpc>
                <a:spcPts val="3418"/>
              </a:lnSpc>
            </a:pPr>
            <a:r>
              <a:rPr lang="en-US" sz="1987" dirty="0">
                <a:solidFill>
                  <a:srgbClr val="F4F4F4"/>
                </a:solidFill>
                <a:latin typeface="Poppins"/>
              </a:rPr>
              <a:t>Nicolet National Bank</a:t>
            </a:r>
          </a:p>
          <a:p>
            <a:pPr>
              <a:lnSpc>
                <a:spcPts val="3418"/>
              </a:lnSpc>
            </a:pPr>
            <a:r>
              <a:rPr lang="en-US" sz="1987" dirty="0">
                <a:solidFill>
                  <a:srgbClr val="F4F4F4"/>
                </a:solidFill>
                <a:latin typeface="Poppins"/>
              </a:rPr>
              <a:t>Philip Ross Industries</a:t>
            </a:r>
          </a:p>
          <a:p>
            <a:pPr marL="0" lvl="0" indent="0" algn="l">
              <a:lnSpc>
                <a:spcPts val="3418"/>
              </a:lnSpc>
            </a:pPr>
            <a:r>
              <a:rPr lang="en-US" sz="1987" dirty="0">
                <a:solidFill>
                  <a:srgbClr val="F4F4F4"/>
                </a:solidFill>
                <a:latin typeface="Poppins"/>
              </a:rPr>
              <a:t>Wisconsin Aluminum Foundry</a:t>
            </a:r>
          </a:p>
        </p:txBody>
      </p:sp>
      <p:sp>
        <p:nvSpPr>
          <p:cNvPr id="11" name="TextBox 11"/>
          <p:cNvSpPr txBox="1"/>
          <p:nvPr/>
        </p:nvSpPr>
        <p:spPr>
          <a:xfrm>
            <a:off x="9524172" y="7352143"/>
            <a:ext cx="4277590" cy="2099881"/>
          </a:xfrm>
          <a:prstGeom prst="rect">
            <a:avLst/>
          </a:prstGeom>
        </p:spPr>
        <p:txBody>
          <a:bodyPr lIns="0" tIns="0" rIns="0" bIns="0" rtlCol="0" anchor="t">
            <a:spAutoFit/>
          </a:bodyPr>
          <a:lstStyle/>
          <a:p>
            <a:pPr>
              <a:lnSpc>
                <a:spcPts val="3418"/>
              </a:lnSpc>
            </a:pPr>
            <a:r>
              <a:rPr lang="en-US" sz="1987">
                <a:solidFill>
                  <a:srgbClr val="F4F4F4"/>
                </a:solidFill>
                <a:latin typeface="Poppins"/>
              </a:rPr>
              <a:t>City of Manitowoc</a:t>
            </a:r>
          </a:p>
          <a:p>
            <a:pPr>
              <a:lnSpc>
                <a:spcPts val="3418"/>
              </a:lnSpc>
            </a:pPr>
            <a:r>
              <a:rPr lang="en-US" sz="1987">
                <a:solidFill>
                  <a:srgbClr val="F4F4F4"/>
                </a:solidFill>
                <a:latin typeface="Poppins"/>
              </a:rPr>
              <a:t>Community First Credit Union</a:t>
            </a:r>
          </a:p>
          <a:p>
            <a:pPr>
              <a:lnSpc>
                <a:spcPts val="3418"/>
              </a:lnSpc>
            </a:pPr>
            <a:r>
              <a:rPr lang="en-US" sz="1987">
                <a:solidFill>
                  <a:srgbClr val="F4F4F4"/>
                </a:solidFill>
                <a:latin typeface="Poppins"/>
              </a:rPr>
              <a:t>Pete G. Horton Charitable Trust</a:t>
            </a:r>
          </a:p>
          <a:p>
            <a:pPr>
              <a:lnSpc>
                <a:spcPts val="3418"/>
              </a:lnSpc>
            </a:pPr>
            <a:r>
              <a:rPr lang="en-US" sz="1987">
                <a:solidFill>
                  <a:srgbClr val="F4F4F4"/>
                </a:solidFill>
                <a:latin typeface="Poppins"/>
              </a:rPr>
              <a:t>West Foundation</a:t>
            </a:r>
          </a:p>
          <a:p>
            <a:pPr marL="0" lvl="0" indent="0" algn="l">
              <a:lnSpc>
                <a:spcPts val="2782"/>
              </a:lnSpc>
              <a:spcBef>
                <a:spcPct val="0"/>
              </a:spcBef>
            </a:pPr>
            <a:endParaRPr lang="en-US" sz="1987">
              <a:solidFill>
                <a:srgbClr val="F4F4F4"/>
              </a:solidFill>
              <a:latin typeface="Poppins"/>
            </a:endParaRPr>
          </a:p>
        </p:txBody>
      </p:sp>
      <p:sp>
        <p:nvSpPr>
          <p:cNvPr id="12" name="TextBox 12"/>
          <p:cNvSpPr txBox="1"/>
          <p:nvPr/>
        </p:nvSpPr>
        <p:spPr>
          <a:xfrm>
            <a:off x="1796312" y="2530378"/>
            <a:ext cx="6585571" cy="5868914"/>
          </a:xfrm>
          <a:prstGeom prst="rect">
            <a:avLst/>
          </a:prstGeom>
        </p:spPr>
        <p:txBody>
          <a:bodyPr lIns="0" tIns="0" rIns="0" bIns="0" rtlCol="0" anchor="t">
            <a:spAutoFit/>
          </a:bodyPr>
          <a:lstStyle/>
          <a:p>
            <a:pPr>
              <a:lnSpc>
                <a:spcPts val="2701"/>
              </a:lnSpc>
            </a:pPr>
            <a:r>
              <a:rPr lang="en-US" sz="1929" dirty="0" err="1">
                <a:solidFill>
                  <a:srgbClr val="F4F4F4"/>
                </a:solidFill>
                <a:latin typeface="Poppins"/>
              </a:rPr>
              <a:t>Allstates</a:t>
            </a:r>
            <a:r>
              <a:rPr lang="en-US" sz="1929" dirty="0">
                <a:solidFill>
                  <a:srgbClr val="F4F4F4"/>
                </a:solidFill>
                <a:latin typeface="Poppins"/>
              </a:rPr>
              <a:t> Rigging</a:t>
            </a:r>
          </a:p>
          <a:p>
            <a:pPr>
              <a:lnSpc>
                <a:spcPts val="2701"/>
              </a:lnSpc>
            </a:pPr>
            <a:r>
              <a:rPr lang="en-US" sz="1929" dirty="0">
                <a:solidFill>
                  <a:srgbClr val="F4F4F4"/>
                </a:solidFill>
                <a:latin typeface="Poppins"/>
              </a:rPr>
              <a:t>Bank First </a:t>
            </a:r>
          </a:p>
          <a:p>
            <a:pPr>
              <a:lnSpc>
                <a:spcPts val="2701"/>
              </a:lnSpc>
            </a:pPr>
            <a:r>
              <a:rPr lang="en-US" sz="1929" dirty="0">
                <a:solidFill>
                  <a:srgbClr val="F4F4F4"/>
                </a:solidFill>
                <a:latin typeface="Poppins"/>
              </a:rPr>
              <a:t>Burger Boat Company</a:t>
            </a:r>
          </a:p>
          <a:p>
            <a:pPr>
              <a:lnSpc>
                <a:spcPts val="2701"/>
              </a:lnSpc>
            </a:pPr>
            <a:r>
              <a:rPr lang="en-US" sz="1929" dirty="0">
                <a:solidFill>
                  <a:srgbClr val="F4F4F4"/>
                </a:solidFill>
                <a:latin typeface="Poppins"/>
              </a:rPr>
              <a:t>City Centre LLC</a:t>
            </a:r>
          </a:p>
          <a:p>
            <a:pPr>
              <a:lnSpc>
                <a:spcPts val="2701"/>
              </a:lnSpc>
            </a:pPr>
            <a:r>
              <a:rPr lang="en-US" sz="1929" dirty="0">
                <a:solidFill>
                  <a:srgbClr val="F4F4F4"/>
                </a:solidFill>
                <a:latin typeface="Poppins"/>
              </a:rPr>
              <a:t>Fox Communities Credit Union</a:t>
            </a:r>
          </a:p>
          <a:p>
            <a:pPr>
              <a:lnSpc>
                <a:spcPts val="2701"/>
              </a:lnSpc>
            </a:pPr>
            <a:r>
              <a:rPr lang="en-US" sz="1929" dirty="0">
                <a:solidFill>
                  <a:srgbClr val="F4F4F4"/>
                </a:solidFill>
                <a:latin typeface="Poppins"/>
              </a:rPr>
              <a:t>Hamann Construction Company</a:t>
            </a:r>
          </a:p>
          <a:p>
            <a:pPr>
              <a:lnSpc>
                <a:spcPts val="2701"/>
              </a:lnSpc>
            </a:pPr>
            <a:r>
              <a:rPr lang="en-US" sz="1929" dirty="0">
                <a:solidFill>
                  <a:srgbClr val="F4F4F4"/>
                </a:solidFill>
                <a:latin typeface="Poppins"/>
              </a:rPr>
              <a:t>Jacques Weber Foundation</a:t>
            </a:r>
          </a:p>
          <a:p>
            <a:pPr>
              <a:lnSpc>
                <a:spcPts val="2701"/>
              </a:lnSpc>
            </a:pPr>
            <a:r>
              <a:rPr lang="en-US" sz="1929" dirty="0">
                <a:solidFill>
                  <a:srgbClr val="F4F4F4"/>
                </a:solidFill>
                <a:latin typeface="Poppins"/>
              </a:rPr>
              <a:t>Lakeside Foods</a:t>
            </a:r>
          </a:p>
          <a:p>
            <a:pPr>
              <a:lnSpc>
                <a:spcPts val="2701"/>
              </a:lnSpc>
            </a:pPr>
            <a:r>
              <a:rPr lang="en-US" sz="1929" dirty="0">
                <a:solidFill>
                  <a:srgbClr val="F4F4F4"/>
                </a:solidFill>
                <a:latin typeface="Poppins"/>
              </a:rPr>
              <a:t>Manitowoc Sunrise Rotary</a:t>
            </a:r>
          </a:p>
          <a:p>
            <a:pPr>
              <a:lnSpc>
                <a:spcPts val="2701"/>
              </a:lnSpc>
            </a:pPr>
            <a:r>
              <a:rPr lang="en-US" sz="1929" dirty="0">
                <a:solidFill>
                  <a:srgbClr val="F4F4F4"/>
                </a:solidFill>
                <a:latin typeface="Poppins"/>
              </a:rPr>
              <a:t>Michael Best &amp; Friedrich LLP </a:t>
            </a:r>
          </a:p>
          <a:p>
            <a:pPr>
              <a:lnSpc>
                <a:spcPts val="2701"/>
              </a:lnSpc>
            </a:pPr>
            <a:r>
              <a:rPr lang="en-US" sz="1929" dirty="0">
                <a:solidFill>
                  <a:srgbClr val="F4F4F4"/>
                </a:solidFill>
                <a:latin typeface="Poppins"/>
              </a:rPr>
              <a:t>NextEra Energy Resources - Point Beach Nuclear Plant</a:t>
            </a:r>
          </a:p>
          <a:p>
            <a:pPr>
              <a:lnSpc>
                <a:spcPts val="2701"/>
              </a:lnSpc>
            </a:pPr>
            <a:r>
              <a:rPr lang="en-US" sz="1929" dirty="0">
                <a:solidFill>
                  <a:srgbClr val="F4F4F4"/>
                </a:solidFill>
                <a:latin typeface="Poppins"/>
              </a:rPr>
              <a:t>Philip Ross Industries</a:t>
            </a:r>
          </a:p>
          <a:p>
            <a:pPr>
              <a:lnSpc>
                <a:spcPts val="2701"/>
              </a:lnSpc>
            </a:pPr>
            <a:r>
              <a:rPr lang="en-US" sz="1929" dirty="0" err="1">
                <a:solidFill>
                  <a:srgbClr val="F4F4F4"/>
                </a:solidFill>
                <a:latin typeface="Poppins"/>
              </a:rPr>
              <a:t>Schaus</a:t>
            </a:r>
            <a:r>
              <a:rPr lang="en-US" sz="1929" dirty="0">
                <a:solidFill>
                  <a:srgbClr val="F4F4F4"/>
                </a:solidFill>
                <a:latin typeface="Poppins"/>
              </a:rPr>
              <a:t>/Maritime Plumbing</a:t>
            </a:r>
          </a:p>
          <a:p>
            <a:pPr>
              <a:lnSpc>
                <a:spcPts val="2701"/>
              </a:lnSpc>
            </a:pPr>
            <a:r>
              <a:rPr lang="en-US" sz="1929" dirty="0" err="1">
                <a:solidFill>
                  <a:srgbClr val="F4F4F4"/>
                </a:solidFill>
                <a:latin typeface="Poppins"/>
              </a:rPr>
              <a:t>Steimle</a:t>
            </a:r>
            <a:r>
              <a:rPr lang="en-US" sz="1929" dirty="0">
                <a:solidFill>
                  <a:srgbClr val="F4F4F4"/>
                </a:solidFill>
                <a:latin typeface="Poppins"/>
              </a:rPr>
              <a:t> </a:t>
            </a:r>
            <a:r>
              <a:rPr lang="en-US" sz="1929" dirty="0" err="1">
                <a:solidFill>
                  <a:srgbClr val="F4F4F4"/>
                </a:solidFill>
                <a:latin typeface="Poppins"/>
              </a:rPr>
              <a:t>Birschbach</a:t>
            </a:r>
            <a:r>
              <a:rPr lang="en-US" sz="1929" dirty="0">
                <a:solidFill>
                  <a:srgbClr val="F4F4F4"/>
                </a:solidFill>
                <a:latin typeface="Poppins"/>
              </a:rPr>
              <a:t> LLC</a:t>
            </a:r>
          </a:p>
          <a:p>
            <a:pPr>
              <a:lnSpc>
                <a:spcPts val="2701"/>
              </a:lnSpc>
            </a:pPr>
            <a:r>
              <a:rPr lang="en-US" sz="1929" dirty="0" err="1">
                <a:solidFill>
                  <a:srgbClr val="F4F4F4"/>
                </a:solidFill>
                <a:latin typeface="Poppins"/>
              </a:rPr>
              <a:t>UnitedOne</a:t>
            </a:r>
            <a:r>
              <a:rPr lang="en-US" sz="1929" dirty="0">
                <a:solidFill>
                  <a:srgbClr val="F4F4F4"/>
                </a:solidFill>
                <a:latin typeface="Poppins"/>
              </a:rPr>
              <a:t> Credit Union</a:t>
            </a:r>
          </a:p>
          <a:p>
            <a:pPr>
              <a:lnSpc>
                <a:spcPts val="2701"/>
              </a:lnSpc>
            </a:pPr>
            <a:r>
              <a:rPr lang="en-US" sz="1929" dirty="0">
                <a:solidFill>
                  <a:srgbClr val="F4F4F4"/>
                </a:solidFill>
                <a:latin typeface="Poppins"/>
              </a:rPr>
              <a:t>Vagabond Studios</a:t>
            </a:r>
          </a:p>
          <a:p>
            <a:pPr marL="0" lvl="0" indent="0" algn="l">
              <a:lnSpc>
                <a:spcPts val="2701"/>
              </a:lnSpc>
              <a:spcBef>
                <a:spcPct val="0"/>
              </a:spcBef>
            </a:pPr>
            <a:r>
              <a:rPr lang="en-US" sz="1929" dirty="0">
                <a:solidFill>
                  <a:srgbClr val="F4F4F4"/>
                </a:solidFill>
                <a:latin typeface="Poppins"/>
              </a:rPr>
              <a:t>Washington Island Ferry Line, Inc.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Freeform 2"/>
          <p:cNvSpPr/>
          <p:nvPr/>
        </p:nvSpPr>
        <p:spPr>
          <a:xfrm rot="1179401" flipH="1">
            <a:off x="-5799887" y="408354"/>
            <a:ext cx="16497169" cy="13407699"/>
          </a:xfrm>
          <a:custGeom>
            <a:avLst/>
            <a:gdLst/>
            <a:ahLst/>
            <a:cxnLst/>
            <a:rect l="l" t="t" r="r" b="b"/>
            <a:pathLst>
              <a:path w="16497169" h="13407699">
                <a:moveTo>
                  <a:pt x="16497169" y="0"/>
                </a:moveTo>
                <a:lnTo>
                  <a:pt x="0" y="0"/>
                </a:lnTo>
                <a:lnTo>
                  <a:pt x="0" y="13407699"/>
                </a:lnTo>
                <a:lnTo>
                  <a:pt x="16497169" y="13407699"/>
                </a:lnTo>
                <a:lnTo>
                  <a:pt x="16497169"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4" name="Freeform 4"/>
          <p:cNvSpPr/>
          <p:nvPr/>
        </p:nvSpPr>
        <p:spPr>
          <a:xfrm>
            <a:off x="9520491" y="3297115"/>
            <a:ext cx="7738809" cy="4725865"/>
          </a:xfrm>
          <a:custGeom>
            <a:avLst/>
            <a:gdLst/>
            <a:ahLst/>
            <a:cxnLst/>
            <a:rect l="l" t="t" r="r" b="b"/>
            <a:pathLst>
              <a:path w="7738809" h="4725865">
                <a:moveTo>
                  <a:pt x="0" y="0"/>
                </a:moveTo>
                <a:lnTo>
                  <a:pt x="7738809" y="0"/>
                </a:lnTo>
                <a:lnTo>
                  <a:pt x="7738809" y="4725866"/>
                </a:lnTo>
                <a:lnTo>
                  <a:pt x="0" y="4725866"/>
                </a:lnTo>
                <a:lnTo>
                  <a:pt x="0" y="0"/>
                </a:lnTo>
                <a:close/>
              </a:path>
            </a:pathLst>
          </a:custGeom>
          <a:blipFill>
            <a:blip r:embed="rId4"/>
            <a:stretch>
              <a:fillRect l="-852" r="-61067" b="-49146"/>
            </a:stretch>
          </a:blipFill>
        </p:spPr>
        <p:txBody>
          <a:bodyPr/>
          <a:lstStyle/>
          <a:p>
            <a:endParaRPr lang="en-US"/>
          </a:p>
        </p:txBody>
      </p:sp>
      <p:sp>
        <p:nvSpPr>
          <p:cNvPr id="5" name="Freeform 5"/>
          <p:cNvSpPr/>
          <p:nvPr/>
        </p:nvSpPr>
        <p:spPr>
          <a:xfrm>
            <a:off x="658554" y="3297115"/>
            <a:ext cx="7957038" cy="4725865"/>
          </a:xfrm>
          <a:custGeom>
            <a:avLst/>
            <a:gdLst/>
            <a:ahLst/>
            <a:cxnLst/>
            <a:rect l="l" t="t" r="r" b="b"/>
            <a:pathLst>
              <a:path w="7957038" h="4725865">
                <a:moveTo>
                  <a:pt x="0" y="0"/>
                </a:moveTo>
                <a:lnTo>
                  <a:pt x="7957038" y="0"/>
                </a:lnTo>
                <a:lnTo>
                  <a:pt x="7957038" y="4725866"/>
                </a:lnTo>
                <a:lnTo>
                  <a:pt x="0" y="4725866"/>
                </a:lnTo>
                <a:lnTo>
                  <a:pt x="0" y="0"/>
                </a:lnTo>
                <a:close/>
              </a:path>
            </a:pathLst>
          </a:custGeom>
          <a:blipFill>
            <a:blip r:embed="rId5"/>
            <a:stretch>
              <a:fillRect l="-16850" t="-14418" r="-40627" b="-34728"/>
            </a:stretch>
          </a:blipFill>
        </p:spPr>
        <p:txBody>
          <a:bodyPr/>
          <a:lstStyle/>
          <a:p>
            <a:endParaRPr lang="en-US"/>
          </a:p>
        </p:txBody>
      </p:sp>
      <p:sp>
        <p:nvSpPr>
          <p:cNvPr id="6" name="TextBox 6"/>
          <p:cNvSpPr txBox="1"/>
          <p:nvPr/>
        </p:nvSpPr>
        <p:spPr>
          <a:xfrm>
            <a:off x="5838556" y="1208055"/>
            <a:ext cx="6301418" cy="1215390"/>
          </a:xfrm>
          <a:prstGeom prst="rect">
            <a:avLst/>
          </a:prstGeom>
        </p:spPr>
        <p:txBody>
          <a:bodyPr lIns="0" tIns="0" rIns="0" bIns="0" rtlCol="0" anchor="t">
            <a:spAutoFit/>
          </a:bodyPr>
          <a:lstStyle/>
          <a:p>
            <a:pPr algn="ctr">
              <a:lnSpc>
                <a:spcPts val="4620"/>
              </a:lnSpc>
            </a:pPr>
            <a:r>
              <a:rPr lang="en-US" sz="4200">
                <a:solidFill>
                  <a:srgbClr val="FAFAFA"/>
                </a:solidFill>
                <a:latin typeface="Poppins Bold"/>
              </a:rPr>
              <a:t>REVENUE AND</a:t>
            </a:r>
          </a:p>
          <a:p>
            <a:pPr algn="ctr">
              <a:lnSpc>
                <a:spcPts val="4620"/>
              </a:lnSpc>
            </a:pPr>
            <a:r>
              <a:rPr lang="en-US" sz="4200">
                <a:solidFill>
                  <a:srgbClr val="FAFAFA"/>
                </a:solidFill>
                <a:latin typeface="Poppins Bold"/>
              </a:rPr>
              <a:t>CUSTOMER REVENUE</a:t>
            </a:r>
          </a:p>
        </p:txBody>
      </p:sp>
      <p:sp>
        <p:nvSpPr>
          <p:cNvPr id="7" name="TextBox 7"/>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17</a:t>
            </a:r>
          </a:p>
        </p:txBody>
      </p:sp>
      <p:sp>
        <p:nvSpPr>
          <p:cNvPr id="8" name="TextBox 8"/>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AutoShape 2"/>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3" name="Freeform 3"/>
          <p:cNvSpPr/>
          <p:nvPr/>
        </p:nvSpPr>
        <p:spPr>
          <a:xfrm rot="1179401">
            <a:off x="9232674" y="-5504721"/>
            <a:ext cx="16497169" cy="13407699"/>
          </a:xfrm>
          <a:custGeom>
            <a:avLst/>
            <a:gdLst/>
            <a:ahLst/>
            <a:cxnLst/>
            <a:rect l="l" t="t" r="r" b="b"/>
            <a:pathLst>
              <a:path w="16497169" h="13407699">
                <a:moveTo>
                  <a:pt x="0" y="0"/>
                </a:moveTo>
                <a:lnTo>
                  <a:pt x="16497168" y="0"/>
                </a:lnTo>
                <a:lnTo>
                  <a:pt x="16497168" y="13407699"/>
                </a:lnTo>
                <a:lnTo>
                  <a:pt x="0" y="13407699"/>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9896314" y="2863160"/>
            <a:ext cx="6507886" cy="4560679"/>
          </a:xfrm>
          <a:custGeom>
            <a:avLst/>
            <a:gdLst/>
            <a:ahLst/>
            <a:cxnLst/>
            <a:rect l="l" t="t" r="r" b="b"/>
            <a:pathLst>
              <a:path w="6507886" h="4560679">
                <a:moveTo>
                  <a:pt x="0" y="0"/>
                </a:moveTo>
                <a:lnTo>
                  <a:pt x="6507886" y="0"/>
                </a:lnTo>
                <a:lnTo>
                  <a:pt x="6507886" y="4560680"/>
                </a:lnTo>
                <a:lnTo>
                  <a:pt x="0" y="4560680"/>
                </a:lnTo>
                <a:lnTo>
                  <a:pt x="0" y="0"/>
                </a:lnTo>
                <a:close/>
              </a:path>
            </a:pathLst>
          </a:custGeom>
          <a:blipFill>
            <a:blip r:embed="rId4"/>
            <a:stretch>
              <a:fillRect l="-16212" t="-18401" r="-76332" b="-36147"/>
            </a:stretch>
          </a:blipFill>
        </p:spPr>
        <p:txBody>
          <a:bodyPr/>
          <a:lstStyle/>
          <a:p>
            <a:endParaRPr lang="en-US"/>
          </a:p>
        </p:txBody>
      </p:sp>
      <p:sp>
        <p:nvSpPr>
          <p:cNvPr id="5" name="Freeform 5"/>
          <p:cNvSpPr/>
          <p:nvPr/>
        </p:nvSpPr>
        <p:spPr>
          <a:xfrm>
            <a:off x="1486364" y="2863160"/>
            <a:ext cx="7193637" cy="4560679"/>
          </a:xfrm>
          <a:custGeom>
            <a:avLst/>
            <a:gdLst/>
            <a:ahLst/>
            <a:cxnLst/>
            <a:rect l="l" t="t" r="r" b="b"/>
            <a:pathLst>
              <a:path w="7193637" h="4560679">
                <a:moveTo>
                  <a:pt x="0" y="0"/>
                </a:moveTo>
                <a:lnTo>
                  <a:pt x="7193637" y="0"/>
                </a:lnTo>
                <a:lnTo>
                  <a:pt x="7193637" y="4560680"/>
                </a:lnTo>
                <a:lnTo>
                  <a:pt x="0" y="4560680"/>
                </a:lnTo>
                <a:lnTo>
                  <a:pt x="0" y="0"/>
                </a:lnTo>
                <a:close/>
              </a:path>
            </a:pathLst>
          </a:custGeom>
          <a:blipFill>
            <a:blip r:embed="rId5"/>
            <a:stretch>
              <a:fillRect l="-39051" t="-25356" r="-35139" b="-29192"/>
            </a:stretch>
          </a:blipFill>
        </p:spPr>
        <p:txBody>
          <a:bodyPr/>
          <a:lstStyle/>
          <a:p>
            <a:endParaRPr lang="en-US"/>
          </a:p>
        </p:txBody>
      </p:sp>
      <p:sp>
        <p:nvSpPr>
          <p:cNvPr id="6" name="TextBox 6"/>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18</a:t>
            </a:r>
          </a:p>
        </p:txBody>
      </p:sp>
      <p:sp>
        <p:nvSpPr>
          <p:cNvPr id="7" name="TextBox 7"/>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8" name="TextBox 8"/>
          <p:cNvSpPr txBox="1"/>
          <p:nvPr/>
        </p:nvSpPr>
        <p:spPr>
          <a:xfrm>
            <a:off x="6287521" y="1550752"/>
            <a:ext cx="5712958" cy="634365"/>
          </a:xfrm>
          <a:prstGeom prst="rect">
            <a:avLst/>
          </a:prstGeom>
        </p:spPr>
        <p:txBody>
          <a:bodyPr lIns="0" tIns="0" rIns="0" bIns="0" rtlCol="0" anchor="t">
            <a:spAutoFit/>
          </a:bodyPr>
          <a:lstStyle/>
          <a:p>
            <a:pPr marL="0" lvl="1" indent="0" algn="ctr">
              <a:lnSpc>
                <a:spcPts val="4620"/>
              </a:lnSpc>
              <a:spcBef>
                <a:spcPct val="0"/>
              </a:spcBef>
            </a:pPr>
            <a:r>
              <a:rPr lang="en-US" sz="4200">
                <a:solidFill>
                  <a:srgbClr val="FAFAFA"/>
                </a:solidFill>
                <a:latin typeface="Poppins Bold"/>
              </a:rPr>
              <a:t>EXPENSES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grpSp>
        <p:nvGrpSpPr>
          <p:cNvPr id="2" name="Group 2"/>
          <p:cNvGrpSpPr/>
          <p:nvPr/>
        </p:nvGrpSpPr>
        <p:grpSpPr>
          <a:xfrm>
            <a:off x="5542520" y="1889156"/>
            <a:ext cx="2515996" cy="6508688"/>
            <a:chOff x="0" y="0"/>
            <a:chExt cx="5825721" cy="15070689"/>
          </a:xfrm>
        </p:grpSpPr>
        <p:sp>
          <p:nvSpPr>
            <p:cNvPr id="3" name="Freeform 3"/>
            <p:cNvSpPr/>
            <p:nvPr/>
          </p:nvSpPr>
          <p:spPr>
            <a:xfrm>
              <a:off x="0" y="0"/>
              <a:ext cx="5825721" cy="15070689"/>
            </a:xfrm>
            <a:custGeom>
              <a:avLst/>
              <a:gdLst/>
              <a:ahLst/>
              <a:cxnLst/>
              <a:rect l="l" t="t" r="r" b="b"/>
              <a:pathLst>
                <a:path w="5825721" h="15070689">
                  <a:moveTo>
                    <a:pt x="0" y="0"/>
                  </a:moveTo>
                  <a:lnTo>
                    <a:pt x="5825721" y="0"/>
                  </a:lnTo>
                  <a:lnTo>
                    <a:pt x="5825721" y="15070689"/>
                  </a:lnTo>
                  <a:lnTo>
                    <a:pt x="0" y="15070689"/>
                  </a:lnTo>
                  <a:close/>
                </a:path>
              </a:pathLst>
            </a:custGeom>
            <a:solidFill>
              <a:srgbClr val="F05822"/>
            </a:solidFill>
          </p:spPr>
          <p:txBody>
            <a:bodyPr/>
            <a:lstStyle/>
            <a:p>
              <a:endParaRPr lang="en-US"/>
            </a:p>
          </p:txBody>
        </p:sp>
        <p:sp>
          <p:nvSpPr>
            <p:cNvPr id="4" name="TextBox 4"/>
            <p:cNvSpPr txBox="1"/>
            <p:nvPr/>
          </p:nvSpPr>
          <p:spPr>
            <a:xfrm>
              <a:off x="0" y="-57150"/>
              <a:ext cx="5825721" cy="15127839"/>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1966926" y="2406335"/>
            <a:ext cx="5484133" cy="5474329"/>
            <a:chOff x="0" y="0"/>
            <a:chExt cx="7312178" cy="7299105"/>
          </a:xfrm>
        </p:grpSpPr>
        <p:pic>
          <p:nvPicPr>
            <p:cNvPr id="6" name="Picture 6"/>
            <p:cNvPicPr>
              <a:picLocks noChangeAspect="1"/>
            </p:cNvPicPr>
            <p:nvPr/>
          </p:nvPicPr>
          <p:blipFill>
            <a:blip r:embed="rId2"/>
            <a:srcRect l="16606" r="16606"/>
            <a:stretch>
              <a:fillRect/>
            </a:stretch>
          </p:blipFill>
          <p:spPr>
            <a:xfrm>
              <a:off x="0" y="0"/>
              <a:ext cx="7312178" cy="7299105"/>
            </a:xfrm>
            <a:prstGeom prst="rect">
              <a:avLst/>
            </a:prstGeom>
          </p:spPr>
        </p:pic>
      </p:grpSp>
      <p:sp>
        <p:nvSpPr>
          <p:cNvPr id="7" name="AutoShape 7"/>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8" name="Freeform 8"/>
          <p:cNvSpPr/>
          <p:nvPr/>
        </p:nvSpPr>
        <p:spPr>
          <a:xfrm rot="-779136">
            <a:off x="12326429" y="-5297713"/>
            <a:ext cx="16497169" cy="13407699"/>
          </a:xfrm>
          <a:custGeom>
            <a:avLst/>
            <a:gdLst/>
            <a:ahLst/>
            <a:cxnLst/>
            <a:rect l="l" t="t" r="r" b="b"/>
            <a:pathLst>
              <a:path w="16497169" h="13407699">
                <a:moveTo>
                  <a:pt x="0" y="0"/>
                </a:moveTo>
                <a:lnTo>
                  <a:pt x="16497168" y="0"/>
                </a:lnTo>
                <a:lnTo>
                  <a:pt x="16497168" y="13407698"/>
                </a:lnTo>
                <a:lnTo>
                  <a:pt x="0" y="13407698"/>
                </a:lnTo>
                <a:lnTo>
                  <a:pt x="0" y="0"/>
                </a:lnTo>
                <a:close/>
              </a:path>
            </a:pathLst>
          </a:custGeom>
          <a:blipFill>
            <a:blip r:embed="rId3">
              <a:alphaModFix amt="74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01</a:t>
            </a:r>
          </a:p>
        </p:txBody>
      </p:sp>
      <p:sp>
        <p:nvSpPr>
          <p:cNvPr id="10" name="TextBox 10"/>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11" name="TextBox 11"/>
          <p:cNvSpPr txBox="1"/>
          <p:nvPr/>
        </p:nvSpPr>
        <p:spPr>
          <a:xfrm>
            <a:off x="9543411" y="3662885"/>
            <a:ext cx="6153929" cy="634365"/>
          </a:xfrm>
          <a:prstGeom prst="rect">
            <a:avLst/>
          </a:prstGeom>
        </p:spPr>
        <p:txBody>
          <a:bodyPr lIns="0" tIns="0" rIns="0" bIns="0" rtlCol="0" anchor="t">
            <a:spAutoFit/>
          </a:bodyPr>
          <a:lstStyle/>
          <a:p>
            <a:pPr>
              <a:lnSpc>
                <a:spcPts val="4620"/>
              </a:lnSpc>
            </a:pPr>
            <a:r>
              <a:rPr lang="en-US" sz="4200">
                <a:solidFill>
                  <a:srgbClr val="FAFAFA"/>
                </a:solidFill>
                <a:latin typeface="Poppins Bold"/>
              </a:rPr>
              <a:t>MISSION STATEMENT</a:t>
            </a:r>
          </a:p>
        </p:txBody>
      </p:sp>
      <p:sp>
        <p:nvSpPr>
          <p:cNvPr id="12" name="TextBox 12"/>
          <p:cNvSpPr txBox="1"/>
          <p:nvPr/>
        </p:nvSpPr>
        <p:spPr>
          <a:xfrm>
            <a:off x="9566713" y="4810122"/>
            <a:ext cx="6130626" cy="3118995"/>
          </a:xfrm>
          <a:prstGeom prst="rect">
            <a:avLst/>
          </a:prstGeom>
        </p:spPr>
        <p:txBody>
          <a:bodyPr lIns="0" tIns="0" rIns="0" bIns="0" rtlCol="0" anchor="t">
            <a:spAutoFit/>
          </a:bodyPr>
          <a:lstStyle/>
          <a:p>
            <a:pPr>
              <a:lnSpc>
                <a:spcPts val="3482"/>
              </a:lnSpc>
            </a:pPr>
            <a:r>
              <a:rPr lang="en-US" sz="2487" dirty="0">
                <a:solidFill>
                  <a:srgbClr val="F4F4F4"/>
                </a:solidFill>
                <a:latin typeface="Poppins"/>
              </a:rPr>
              <a:t>The Wisconsin Maritime Museum connects all people with Wisconsin’s waterways, by engaging and educating the public about the Great Lakes, Wisconsin’s maritime history, Wisconsin’s World War II submarines and USS </a:t>
            </a:r>
            <a:r>
              <a:rPr lang="en-US" sz="2487" i="1" dirty="0">
                <a:solidFill>
                  <a:srgbClr val="F4F4F4"/>
                </a:solidFill>
                <a:latin typeface="Poppins"/>
              </a:rPr>
              <a:t>Cobia</a:t>
            </a:r>
            <a:r>
              <a:rPr lang="en-US" sz="2487" dirty="0">
                <a:solidFill>
                  <a:srgbClr val="F4F4F4"/>
                </a:solidFill>
                <a:latin typeface="Poppins"/>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AutoShape 2"/>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3" name="Freeform 3"/>
          <p:cNvSpPr/>
          <p:nvPr/>
        </p:nvSpPr>
        <p:spPr>
          <a:xfrm rot="1179401">
            <a:off x="-10994518" y="-3846812"/>
            <a:ext cx="16860488" cy="13702979"/>
          </a:xfrm>
          <a:custGeom>
            <a:avLst/>
            <a:gdLst/>
            <a:ahLst/>
            <a:cxnLst/>
            <a:rect l="l" t="t" r="r" b="b"/>
            <a:pathLst>
              <a:path w="16860488" h="13702979">
                <a:moveTo>
                  <a:pt x="0" y="0"/>
                </a:moveTo>
                <a:lnTo>
                  <a:pt x="16860488" y="0"/>
                </a:lnTo>
                <a:lnTo>
                  <a:pt x="16860488" y="13702979"/>
                </a:lnTo>
                <a:lnTo>
                  <a:pt x="0" y="13702979"/>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19</a:t>
            </a:r>
          </a:p>
        </p:txBody>
      </p:sp>
      <p:sp>
        <p:nvSpPr>
          <p:cNvPr id="5" name="TextBox 5"/>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6" name="TextBox 6"/>
          <p:cNvSpPr txBox="1"/>
          <p:nvPr/>
        </p:nvSpPr>
        <p:spPr>
          <a:xfrm>
            <a:off x="1028700" y="1028700"/>
            <a:ext cx="5712958" cy="789940"/>
          </a:xfrm>
          <a:prstGeom prst="rect">
            <a:avLst/>
          </a:prstGeom>
        </p:spPr>
        <p:txBody>
          <a:bodyPr lIns="0" tIns="0" rIns="0" bIns="0" rtlCol="0" anchor="t">
            <a:spAutoFit/>
          </a:bodyPr>
          <a:lstStyle/>
          <a:p>
            <a:pPr marL="0" lvl="1" indent="0" algn="ctr">
              <a:lnSpc>
                <a:spcPts val="5719"/>
              </a:lnSpc>
              <a:spcBef>
                <a:spcPct val="0"/>
              </a:spcBef>
            </a:pPr>
            <a:r>
              <a:rPr lang="en-US" sz="5199">
                <a:solidFill>
                  <a:srgbClr val="FAFAFA"/>
                </a:solidFill>
                <a:latin typeface="Poppins Bold"/>
              </a:rPr>
              <a:t>2024 PREVIEW</a:t>
            </a:r>
          </a:p>
        </p:txBody>
      </p:sp>
      <p:sp>
        <p:nvSpPr>
          <p:cNvPr id="7" name="TextBox 7"/>
          <p:cNvSpPr txBox="1"/>
          <p:nvPr/>
        </p:nvSpPr>
        <p:spPr>
          <a:xfrm>
            <a:off x="4762814" y="1072417"/>
            <a:ext cx="13525186" cy="8105140"/>
          </a:xfrm>
          <a:prstGeom prst="rect">
            <a:avLst/>
          </a:prstGeom>
        </p:spPr>
        <p:txBody>
          <a:bodyPr lIns="0" tIns="0" rIns="0" bIns="0" rtlCol="0" anchor="t">
            <a:spAutoFit/>
          </a:bodyPr>
          <a:lstStyle/>
          <a:p>
            <a:pPr algn="ctr">
              <a:lnSpc>
                <a:spcPts val="4829"/>
              </a:lnSpc>
            </a:pPr>
            <a:r>
              <a:rPr lang="en-US" sz="3449" u="sng">
                <a:solidFill>
                  <a:srgbClr val="F05822"/>
                </a:solidFill>
                <a:latin typeface="Poppins Bold"/>
              </a:rPr>
              <a:t>Upcoming Events:</a:t>
            </a:r>
          </a:p>
          <a:p>
            <a:pPr algn="ctr">
              <a:lnSpc>
                <a:spcPts val="4829"/>
              </a:lnSpc>
            </a:pPr>
            <a:endParaRPr lang="en-US" sz="3449" u="sng">
              <a:solidFill>
                <a:srgbClr val="F05822"/>
              </a:solidFill>
              <a:latin typeface="Poppins Bold"/>
            </a:endParaRPr>
          </a:p>
          <a:p>
            <a:pPr algn="ctr">
              <a:lnSpc>
                <a:spcPts val="3709"/>
              </a:lnSpc>
            </a:pPr>
            <a:r>
              <a:rPr lang="en-US" sz="2649">
                <a:solidFill>
                  <a:srgbClr val="F4F4F4"/>
                </a:solidFill>
                <a:latin typeface="Poppins"/>
              </a:rPr>
              <a:t>Shipwrecks Day - April 20th from 10 AM - 3 PM </a:t>
            </a:r>
          </a:p>
          <a:p>
            <a:pPr algn="ctr">
              <a:lnSpc>
                <a:spcPts val="3709"/>
              </a:lnSpc>
            </a:pPr>
            <a:endParaRPr lang="en-US" sz="2649">
              <a:solidFill>
                <a:srgbClr val="F4F4F4"/>
              </a:solidFill>
              <a:latin typeface="Poppins"/>
            </a:endParaRPr>
          </a:p>
          <a:p>
            <a:pPr algn="ctr">
              <a:lnSpc>
                <a:spcPts val="3709"/>
              </a:lnSpc>
            </a:pPr>
            <a:r>
              <a:rPr lang="en-US" sz="2649">
                <a:solidFill>
                  <a:srgbClr val="F4F4F4"/>
                </a:solidFill>
                <a:latin typeface="Poppins"/>
              </a:rPr>
              <a:t>Think &amp; Drink - First Thursday of Each Month at 6:30 PM</a:t>
            </a:r>
          </a:p>
          <a:p>
            <a:pPr algn="ctr">
              <a:lnSpc>
                <a:spcPts val="3709"/>
              </a:lnSpc>
            </a:pPr>
            <a:endParaRPr lang="en-US" sz="2649">
              <a:solidFill>
                <a:srgbClr val="F4F4F4"/>
              </a:solidFill>
              <a:latin typeface="Poppins"/>
            </a:endParaRPr>
          </a:p>
          <a:p>
            <a:pPr algn="ctr">
              <a:lnSpc>
                <a:spcPts val="3709"/>
              </a:lnSpc>
            </a:pPr>
            <a:r>
              <a:rPr lang="en-US" sz="2649">
                <a:solidFill>
                  <a:srgbClr val="F4F4F4"/>
                </a:solidFill>
                <a:latin typeface="Poppins"/>
              </a:rPr>
              <a:t>Manitowoc County Member Swap Weekend - May 16-19th</a:t>
            </a:r>
          </a:p>
          <a:p>
            <a:pPr algn="ctr">
              <a:lnSpc>
                <a:spcPts val="3709"/>
              </a:lnSpc>
            </a:pPr>
            <a:endParaRPr lang="en-US" sz="2649">
              <a:solidFill>
                <a:srgbClr val="F4F4F4"/>
              </a:solidFill>
              <a:latin typeface="Poppins"/>
            </a:endParaRPr>
          </a:p>
          <a:p>
            <a:pPr algn="ctr">
              <a:lnSpc>
                <a:spcPts val="3709"/>
              </a:lnSpc>
            </a:pPr>
            <a:r>
              <a:rPr lang="en-US" sz="2649">
                <a:solidFill>
                  <a:srgbClr val="F4F4F4"/>
                </a:solidFill>
                <a:latin typeface="Poppins"/>
              </a:rPr>
              <a:t>SubFest 2024 - July 4th-7th</a:t>
            </a:r>
          </a:p>
          <a:p>
            <a:pPr algn="ctr">
              <a:lnSpc>
                <a:spcPts val="3709"/>
              </a:lnSpc>
            </a:pPr>
            <a:endParaRPr lang="en-US" sz="2649">
              <a:solidFill>
                <a:srgbClr val="F4F4F4"/>
              </a:solidFill>
              <a:latin typeface="Poppins"/>
            </a:endParaRPr>
          </a:p>
          <a:p>
            <a:pPr algn="ctr">
              <a:lnSpc>
                <a:spcPts val="3709"/>
              </a:lnSpc>
            </a:pPr>
            <a:r>
              <a:rPr lang="en-US" sz="2649">
                <a:solidFill>
                  <a:srgbClr val="F4F4F4"/>
                </a:solidFill>
                <a:latin typeface="Poppins"/>
              </a:rPr>
              <a:t>Plein Air Paint Out - August 3rd</a:t>
            </a:r>
          </a:p>
          <a:p>
            <a:pPr algn="ctr">
              <a:lnSpc>
                <a:spcPts val="3709"/>
              </a:lnSpc>
            </a:pPr>
            <a:endParaRPr lang="en-US" sz="2649">
              <a:solidFill>
                <a:srgbClr val="F4F4F4"/>
              </a:solidFill>
              <a:latin typeface="Poppins"/>
            </a:endParaRPr>
          </a:p>
          <a:p>
            <a:pPr algn="ctr">
              <a:lnSpc>
                <a:spcPts val="3709"/>
              </a:lnSpc>
            </a:pPr>
            <a:r>
              <a:rPr lang="en-US" sz="2649">
                <a:solidFill>
                  <a:srgbClr val="F4F4F4"/>
                </a:solidFill>
                <a:latin typeface="Poppins"/>
              </a:rPr>
              <a:t>Smoke on the Water - August 7th </a:t>
            </a:r>
          </a:p>
          <a:p>
            <a:pPr algn="ctr">
              <a:lnSpc>
                <a:spcPts val="3709"/>
              </a:lnSpc>
            </a:pPr>
            <a:endParaRPr lang="en-US" sz="2649">
              <a:solidFill>
                <a:srgbClr val="F4F4F4"/>
              </a:solidFill>
              <a:latin typeface="Poppins"/>
            </a:endParaRPr>
          </a:p>
          <a:p>
            <a:pPr algn="ctr">
              <a:lnSpc>
                <a:spcPts val="3709"/>
              </a:lnSpc>
            </a:pPr>
            <a:r>
              <a:rPr lang="en-US" sz="2649">
                <a:solidFill>
                  <a:srgbClr val="F4F4F4"/>
                </a:solidFill>
                <a:latin typeface="Poppins"/>
              </a:rPr>
              <a:t>Christmas Tree Ship Day - December 7th</a:t>
            </a:r>
          </a:p>
          <a:p>
            <a:pPr algn="ctr">
              <a:lnSpc>
                <a:spcPts val="3709"/>
              </a:lnSpc>
            </a:pPr>
            <a:endParaRPr lang="en-US" sz="2649">
              <a:solidFill>
                <a:srgbClr val="F4F4F4"/>
              </a:solidFill>
              <a:latin typeface="Poppins"/>
            </a:endParaRPr>
          </a:p>
          <a:p>
            <a:pPr marL="0" lvl="0" indent="0" algn="l">
              <a:lnSpc>
                <a:spcPts val="2590"/>
              </a:lnSpc>
              <a:spcBef>
                <a:spcPct val="0"/>
              </a:spcBef>
            </a:pPr>
            <a:endParaRPr lang="en-US" sz="2649">
              <a:solidFill>
                <a:srgbClr val="F4F4F4"/>
              </a:solidFill>
              <a:latin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TextBox 2"/>
          <p:cNvSpPr txBox="1"/>
          <p:nvPr/>
        </p:nvSpPr>
        <p:spPr>
          <a:xfrm>
            <a:off x="2210557" y="6885371"/>
            <a:ext cx="4074229" cy="414344"/>
          </a:xfrm>
          <a:prstGeom prst="rect">
            <a:avLst/>
          </a:prstGeom>
        </p:spPr>
        <p:txBody>
          <a:bodyPr lIns="0" tIns="0" rIns="0" bIns="0" rtlCol="0" anchor="t">
            <a:spAutoFit/>
          </a:bodyPr>
          <a:lstStyle/>
          <a:p>
            <a:pPr algn="ctr">
              <a:lnSpc>
                <a:spcPts val="3405"/>
              </a:lnSpc>
            </a:pPr>
            <a:r>
              <a:rPr lang="en-US" sz="2432" dirty="0">
                <a:solidFill>
                  <a:srgbClr val="F05822"/>
                </a:solidFill>
                <a:latin typeface="Poppins Bold"/>
              </a:rPr>
              <a:t>Wisconsinmaritime.org</a:t>
            </a:r>
          </a:p>
        </p:txBody>
      </p:sp>
      <p:sp>
        <p:nvSpPr>
          <p:cNvPr id="3" name="TextBox 3"/>
          <p:cNvSpPr txBox="1"/>
          <p:nvPr/>
        </p:nvSpPr>
        <p:spPr>
          <a:xfrm>
            <a:off x="7464531" y="6885371"/>
            <a:ext cx="4463365" cy="871667"/>
          </a:xfrm>
          <a:prstGeom prst="rect">
            <a:avLst/>
          </a:prstGeom>
        </p:spPr>
        <p:txBody>
          <a:bodyPr lIns="0" tIns="0" rIns="0" bIns="0" rtlCol="0" anchor="t">
            <a:spAutoFit/>
          </a:bodyPr>
          <a:lstStyle/>
          <a:p>
            <a:pPr algn="ctr">
              <a:lnSpc>
                <a:spcPts val="3405"/>
              </a:lnSpc>
            </a:pPr>
            <a:r>
              <a:rPr lang="en-US" sz="2432" dirty="0">
                <a:solidFill>
                  <a:srgbClr val="F05822"/>
                </a:solidFill>
                <a:latin typeface="Poppins Bold"/>
              </a:rPr>
              <a:t>75 Maritime Dr. </a:t>
            </a:r>
          </a:p>
          <a:p>
            <a:pPr marL="0" lvl="0" indent="0" algn="ctr">
              <a:lnSpc>
                <a:spcPts val="3405"/>
              </a:lnSpc>
              <a:spcBef>
                <a:spcPct val="0"/>
              </a:spcBef>
            </a:pPr>
            <a:r>
              <a:rPr lang="en-US" sz="2432" dirty="0">
                <a:solidFill>
                  <a:srgbClr val="F05822"/>
                </a:solidFill>
                <a:latin typeface="Poppins Bold"/>
              </a:rPr>
              <a:t>Manitowoc, WI 54220</a:t>
            </a:r>
          </a:p>
        </p:txBody>
      </p:sp>
      <p:sp>
        <p:nvSpPr>
          <p:cNvPr id="4" name="TextBox 4"/>
          <p:cNvSpPr txBox="1"/>
          <p:nvPr/>
        </p:nvSpPr>
        <p:spPr>
          <a:xfrm>
            <a:off x="13217545" y="6885371"/>
            <a:ext cx="2859898" cy="443042"/>
          </a:xfrm>
          <a:prstGeom prst="rect">
            <a:avLst/>
          </a:prstGeom>
        </p:spPr>
        <p:txBody>
          <a:bodyPr lIns="0" tIns="0" rIns="0" bIns="0" rtlCol="0" anchor="t">
            <a:spAutoFit/>
          </a:bodyPr>
          <a:lstStyle/>
          <a:p>
            <a:pPr marL="0" lvl="0" indent="0" algn="ctr">
              <a:lnSpc>
                <a:spcPts val="3405"/>
              </a:lnSpc>
              <a:spcBef>
                <a:spcPct val="0"/>
              </a:spcBef>
            </a:pPr>
            <a:r>
              <a:rPr lang="en-US" sz="2432">
                <a:solidFill>
                  <a:srgbClr val="F05822"/>
                </a:solidFill>
                <a:latin typeface="Poppins Bold"/>
              </a:rPr>
              <a:t>920-684-0218</a:t>
            </a:r>
          </a:p>
        </p:txBody>
      </p:sp>
      <p:sp>
        <p:nvSpPr>
          <p:cNvPr id="5" name="TextBox 5"/>
          <p:cNvSpPr txBox="1"/>
          <p:nvPr/>
        </p:nvSpPr>
        <p:spPr>
          <a:xfrm>
            <a:off x="4392950" y="2276492"/>
            <a:ext cx="9502099" cy="3848879"/>
          </a:xfrm>
          <a:prstGeom prst="rect">
            <a:avLst/>
          </a:prstGeom>
        </p:spPr>
        <p:txBody>
          <a:bodyPr lIns="0" tIns="0" rIns="0" bIns="0" rtlCol="0" anchor="t">
            <a:spAutoFit/>
          </a:bodyPr>
          <a:lstStyle/>
          <a:p>
            <a:pPr marL="0" lvl="1" indent="0" algn="ctr">
              <a:lnSpc>
                <a:spcPts val="14532"/>
              </a:lnSpc>
              <a:spcBef>
                <a:spcPct val="0"/>
              </a:spcBef>
            </a:pPr>
            <a:r>
              <a:rPr lang="en-US" sz="13211" u="none" spc="2919">
                <a:solidFill>
                  <a:srgbClr val="FAFAFA"/>
                </a:solidFill>
                <a:latin typeface="Poppins Bold"/>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Freeform 2"/>
          <p:cNvSpPr/>
          <p:nvPr/>
        </p:nvSpPr>
        <p:spPr>
          <a:xfrm rot="1179401">
            <a:off x="4028532" y="-4159184"/>
            <a:ext cx="16497169" cy="13407699"/>
          </a:xfrm>
          <a:custGeom>
            <a:avLst/>
            <a:gdLst/>
            <a:ahLst/>
            <a:cxnLst/>
            <a:rect l="l" t="t" r="r" b="b"/>
            <a:pathLst>
              <a:path w="16497169" h="13407699">
                <a:moveTo>
                  <a:pt x="0" y="0"/>
                </a:moveTo>
                <a:lnTo>
                  <a:pt x="16497168" y="0"/>
                </a:lnTo>
                <a:lnTo>
                  <a:pt x="16497168" y="13407699"/>
                </a:lnTo>
                <a:lnTo>
                  <a:pt x="0" y="13407699"/>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5400000">
            <a:off x="1644326" y="1188037"/>
            <a:ext cx="148478" cy="1379730"/>
            <a:chOff x="0" y="0"/>
            <a:chExt cx="343797" cy="3194727"/>
          </a:xfrm>
        </p:grpSpPr>
        <p:sp>
          <p:nvSpPr>
            <p:cNvPr id="4" name="Freeform 4"/>
            <p:cNvSpPr/>
            <p:nvPr/>
          </p:nvSpPr>
          <p:spPr>
            <a:xfrm>
              <a:off x="0" y="0"/>
              <a:ext cx="343797" cy="3194727"/>
            </a:xfrm>
            <a:custGeom>
              <a:avLst/>
              <a:gdLst/>
              <a:ahLst/>
              <a:cxnLst/>
              <a:rect l="l" t="t" r="r" b="b"/>
              <a:pathLst>
                <a:path w="343797" h="3194727">
                  <a:moveTo>
                    <a:pt x="0" y="0"/>
                  </a:moveTo>
                  <a:lnTo>
                    <a:pt x="343797" y="0"/>
                  </a:lnTo>
                  <a:lnTo>
                    <a:pt x="343797" y="3194727"/>
                  </a:lnTo>
                  <a:lnTo>
                    <a:pt x="0" y="3194727"/>
                  </a:lnTo>
                  <a:close/>
                </a:path>
              </a:pathLst>
            </a:custGeom>
            <a:solidFill>
              <a:srgbClr val="F05822"/>
            </a:solidFill>
          </p:spPr>
          <p:txBody>
            <a:bodyPr/>
            <a:lstStyle/>
            <a:p>
              <a:endParaRPr lang="en-US"/>
            </a:p>
          </p:txBody>
        </p:sp>
        <p:sp>
          <p:nvSpPr>
            <p:cNvPr id="5" name="TextBox 5"/>
            <p:cNvSpPr txBox="1"/>
            <p:nvPr/>
          </p:nvSpPr>
          <p:spPr>
            <a:xfrm>
              <a:off x="0" y="-57150"/>
              <a:ext cx="343797" cy="3251877"/>
            </a:xfrm>
            <a:prstGeom prst="rect">
              <a:avLst/>
            </a:prstGeom>
          </p:spPr>
          <p:txBody>
            <a:bodyPr lIns="50800" tIns="50800" rIns="50800" bIns="50800" rtlCol="0" anchor="ctr"/>
            <a:lstStyle/>
            <a:p>
              <a:pPr algn="ctr">
                <a:lnSpc>
                  <a:spcPts val="2520"/>
                </a:lnSpc>
              </a:pPr>
              <a:endParaRPr/>
            </a:p>
          </p:txBody>
        </p:sp>
      </p:grpSp>
      <p:sp>
        <p:nvSpPr>
          <p:cNvPr id="6" name="AutoShape 6"/>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7" name="Freeform 7"/>
          <p:cNvSpPr/>
          <p:nvPr/>
        </p:nvSpPr>
        <p:spPr>
          <a:xfrm>
            <a:off x="11024241" y="3145760"/>
            <a:ext cx="6762597" cy="3995480"/>
          </a:xfrm>
          <a:custGeom>
            <a:avLst/>
            <a:gdLst/>
            <a:ahLst/>
            <a:cxnLst/>
            <a:rect l="l" t="t" r="r" b="b"/>
            <a:pathLst>
              <a:path w="6762597" h="3995480">
                <a:moveTo>
                  <a:pt x="0" y="0"/>
                </a:moveTo>
                <a:lnTo>
                  <a:pt x="6762597" y="0"/>
                </a:lnTo>
                <a:lnTo>
                  <a:pt x="6762597" y="3995480"/>
                </a:lnTo>
                <a:lnTo>
                  <a:pt x="0" y="3995480"/>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028700" y="1028700"/>
            <a:ext cx="4468256" cy="634365"/>
          </a:xfrm>
          <a:prstGeom prst="rect">
            <a:avLst/>
          </a:prstGeom>
        </p:spPr>
        <p:txBody>
          <a:bodyPr lIns="0" tIns="0" rIns="0" bIns="0" rtlCol="0" anchor="t">
            <a:spAutoFit/>
          </a:bodyPr>
          <a:lstStyle/>
          <a:p>
            <a:pPr>
              <a:lnSpc>
                <a:spcPts val="4620"/>
              </a:lnSpc>
            </a:pPr>
            <a:r>
              <a:rPr lang="en-US" sz="4200">
                <a:solidFill>
                  <a:srgbClr val="F4F4F4"/>
                </a:solidFill>
                <a:latin typeface="Poppins Bold"/>
              </a:rPr>
              <a:t>STAFF</a:t>
            </a:r>
          </a:p>
        </p:txBody>
      </p:sp>
      <p:sp>
        <p:nvSpPr>
          <p:cNvPr id="9" name="TextBox 9"/>
          <p:cNvSpPr txBox="1"/>
          <p:nvPr/>
        </p:nvSpPr>
        <p:spPr>
          <a:xfrm>
            <a:off x="1028700" y="2264615"/>
            <a:ext cx="4183391" cy="6009957"/>
          </a:xfrm>
          <a:prstGeom prst="rect">
            <a:avLst/>
          </a:prstGeom>
        </p:spPr>
        <p:txBody>
          <a:bodyPr lIns="0" tIns="0" rIns="0" bIns="0" rtlCol="0" anchor="t">
            <a:spAutoFit/>
          </a:bodyPr>
          <a:lstStyle/>
          <a:p>
            <a:pPr>
              <a:lnSpc>
                <a:spcPts val="2642"/>
              </a:lnSpc>
            </a:pPr>
            <a:r>
              <a:rPr lang="en-US" sz="1887">
                <a:solidFill>
                  <a:srgbClr val="F4F4F4"/>
                </a:solidFill>
                <a:latin typeface="Poppins"/>
              </a:rPr>
              <a:t>Catherine Green</a:t>
            </a:r>
          </a:p>
          <a:p>
            <a:pPr>
              <a:lnSpc>
                <a:spcPts val="2642"/>
              </a:lnSpc>
            </a:pPr>
            <a:r>
              <a:rPr lang="en-US" sz="1887">
                <a:solidFill>
                  <a:srgbClr val="F4F4F4"/>
                </a:solidFill>
                <a:latin typeface="Poppins"/>
              </a:rPr>
              <a:t>Executive Director</a:t>
            </a:r>
          </a:p>
          <a:p>
            <a:pPr>
              <a:lnSpc>
                <a:spcPts val="2642"/>
              </a:lnSpc>
            </a:pPr>
            <a:endParaRPr lang="en-US" sz="1887">
              <a:solidFill>
                <a:srgbClr val="F4F4F4"/>
              </a:solidFill>
              <a:latin typeface="Poppins"/>
            </a:endParaRPr>
          </a:p>
          <a:p>
            <a:pPr>
              <a:lnSpc>
                <a:spcPts val="2642"/>
              </a:lnSpc>
            </a:pPr>
            <a:r>
              <a:rPr lang="en-US" sz="1887">
                <a:solidFill>
                  <a:srgbClr val="F4F4F4"/>
                </a:solidFill>
                <a:latin typeface="Poppins"/>
              </a:rPr>
              <a:t>Kevin Cullen</a:t>
            </a:r>
          </a:p>
          <a:p>
            <a:pPr>
              <a:lnSpc>
                <a:spcPts val="2642"/>
              </a:lnSpc>
            </a:pPr>
            <a:r>
              <a:rPr lang="en-US" sz="1887">
                <a:solidFill>
                  <a:srgbClr val="F4F4F4"/>
                </a:solidFill>
                <a:latin typeface="Poppins"/>
              </a:rPr>
              <a:t>Deputy Director &amp; Chief Curator</a:t>
            </a:r>
          </a:p>
          <a:p>
            <a:pPr>
              <a:lnSpc>
                <a:spcPts val="2642"/>
              </a:lnSpc>
            </a:pPr>
            <a:endParaRPr lang="en-US" sz="1887">
              <a:solidFill>
                <a:srgbClr val="F4F4F4"/>
              </a:solidFill>
              <a:latin typeface="Poppins"/>
            </a:endParaRPr>
          </a:p>
          <a:p>
            <a:pPr>
              <a:lnSpc>
                <a:spcPts val="2642"/>
              </a:lnSpc>
            </a:pPr>
            <a:r>
              <a:rPr lang="en-US" sz="1887">
                <a:solidFill>
                  <a:srgbClr val="F4F4F4"/>
                </a:solidFill>
                <a:latin typeface="Poppins"/>
              </a:rPr>
              <a:t>Caroline Diemer</a:t>
            </a:r>
          </a:p>
          <a:p>
            <a:pPr>
              <a:lnSpc>
                <a:spcPts val="2642"/>
              </a:lnSpc>
            </a:pPr>
            <a:r>
              <a:rPr lang="en-US" sz="1887">
                <a:solidFill>
                  <a:srgbClr val="F4F4F4"/>
                </a:solidFill>
                <a:latin typeface="Poppins"/>
              </a:rPr>
              <a:t>Programming Coordinator</a:t>
            </a:r>
          </a:p>
          <a:p>
            <a:pPr>
              <a:lnSpc>
                <a:spcPts val="2642"/>
              </a:lnSpc>
            </a:pPr>
            <a:endParaRPr lang="en-US" sz="1887">
              <a:solidFill>
                <a:srgbClr val="F4F4F4"/>
              </a:solidFill>
              <a:latin typeface="Poppins"/>
            </a:endParaRPr>
          </a:p>
          <a:p>
            <a:pPr>
              <a:lnSpc>
                <a:spcPts val="2642"/>
              </a:lnSpc>
            </a:pPr>
            <a:r>
              <a:rPr lang="en-US" sz="1887">
                <a:solidFill>
                  <a:srgbClr val="F4F4F4"/>
                </a:solidFill>
                <a:latin typeface="Poppins"/>
              </a:rPr>
              <a:t>Ariel Ducat</a:t>
            </a:r>
          </a:p>
          <a:p>
            <a:pPr>
              <a:lnSpc>
                <a:spcPts val="2642"/>
              </a:lnSpc>
            </a:pPr>
            <a:r>
              <a:rPr lang="en-US" sz="1887">
                <a:solidFill>
                  <a:srgbClr val="F4F4F4"/>
                </a:solidFill>
                <a:latin typeface="Poppins"/>
              </a:rPr>
              <a:t>Overnights &amp; Groups Coordinator</a:t>
            </a:r>
          </a:p>
          <a:p>
            <a:pPr>
              <a:lnSpc>
                <a:spcPts val="2642"/>
              </a:lnSpc>
            </a:pPr>
            <a:endParaRPr lang="en-US" sz="1887">
              <a:solidFill>
                <a:srgbClr val="F4F4F4"/>
              </a:solidFill>
              <a:latin typeface="Poppins"/>
            </a:endParaRPr>
          </a:p>
          <a:p>
            <a:pPr>
              <a:lnSpc>
                <a:spcPts val="2642"/>
              </a:lnSpc>
            </a:pPr>
            <a:r>
              <a:rPr lang="en-US" sz="1887">
                <a:solidFill>
                  <a:srgbClr val="F4F4F4"/>
                </a:solidFill>
                <a:latin typeface="Poppins"/>
              </a:rPr>
              <a:t>Karen Duvalle</a:t>
            </a:r>
          </a:p>
          <a:p>
            <a:pPr>
              <a:lnSpc>
                <a:spcPts val="2642"/>
              </a:lnSpc>
            </a:pPr>
            <a:r>
              <a:rPr lang="en-US" sz="1887">
                <a:solidFill>
                  <a:srgbClr val="F4F4F4"/>
                </a:solidFill>
                <a:latin typeface="Poppins"/>
              </a:rPr>
              <a:t>Sub Curator &amp; Events Coordinator</a:t>
            </a:r>
          </a:p>
          <a:p>
            <a:pPr>
              <a:lnSpc>
                <a:spcPts val="2642"/>
              </a:lnSpc>
            </a:pPr>
            <a:endParaRPr lang="en-US" sz="1887">
              <a:solidFill>
                <a:srgbClr val="F4F4F4"/>
              </a:solidFill>
              <a:latin typeface="Poppins"/>
            </a:endParaRPr>
          </a:p>
          <a:p>
            <a:pPr>
              <a:lnSpc>
                <a:spcPts val="2642"/>
              </a:lnSpc>
            </a:pPr>
            <a:r>
              <a:rPr lang="en-US" sz="1887">
                <a:solidFill>
                  <a:srgbClr val="F4F4F4"/>
                </a:solidFill>
                <a:latin typeface="Poppins"/>
              </a:rPr>
              <a:t>Elizabeth Farrey-Luerssen</a:t>
            </a:r>
          </a:p>
          <a:p>
            <a:pPr marL="0" lvl="0" indent="0" algn="l">
              <a:lnSpc>
                <a:spcPts val="2642"/>
              </a:lnSpc>
              <a:spcBef>
                <a:spcPct val="0"/>
              </a:spcBef>
            </a:pPr>
            <a:r>
              <a:rPr lang="en-US" sz="1887">
                <a:solidFill>
                  <a:srgbClr val="F4F4F4"/>
                </a:solidFill>
                <a:latin typeface="Poppins"/>
              </a:rPr>
              <a:t>Community Engagement Coordinator </a:t>
            </a:r>
          </a:p>
        </p:txBody>
      </p:sp>
      <p:sp>
        <p:nvSpPr>
          <p:cNvPr id="10" name="TextBox 10"/>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02</a:t>
            </a:r>
          </a:p>
        </p:txBody>
      </p:sp>
      <p:sp>
        <p:nvSpPr>
          <p:cNvPr id="11" name="TextBox 11"/>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12" name="TextBox 12"/>
          <p:cNvSpPr txBox="1"/>
          <p:nvPr/>
        </p:nvSpPr>
        <p:spPr>
          <a:xfrm>
            <a:off x="5969977" y="2264615"/>
            <a:ext cx="5331438" cy="5009832"/>
          </a:xfrm>
          <a:prstGeom prst="rect">
            <a:avLst/>
          </a:prstGeom>
        </p:spPr>
        <p:txBody>
          <a:bodyPr lIns="0" tIns="0" rIns="0" bIns="0" rtlCol="0" anchor="t">
            <a:spAutoFit/>
          </a:bodyPr>
          <a:lstStyle/>
          <a:p>
            <a:pPr>
              <a:lnSpc>
                <a:spcPts val="2642"/>
              </a:lnSpc>
            </a:pPr>
            <a:r>
              <a:rPr lang="en-US" sz="1887">
                <a:solidFill>
                  <a:srgbClr val="F4F4F4"/>
                </a:solidFill>
                <a:latin typeface="Poppins"/>
              </a:rPr>
              <a:t>Amy Fettes</a:t>
            </a:r>
          </a:p>
          <a:p>
            <a:pPr>
              <a:lnSpc>
                <a:spcPts val="2642"/>
              </a:lnSpc>
            </a:pPr>
            <a:r>
              <a:rPr lang="en-US" sz="1887">
                <a:solidFill>
                  <a:srgbClr val="F4F4F4"/>
                </a:solidFill>
                <a:latin typeface="Poppins"/>
              </a:rPr>
              <a:t>Business Manager</a:t>
            </a:r>
          </a:p>
          <a:p>
            <a:pPr>
              <a:lnSpc>
                <a:spcPts val="2642"/>
              </a:lnSpc>
            </a:pPr>
            <a:endParaRPr lang="en-US" sz="1887">
              <a:solidFill>
                <a:srgbClr val="F4F4F4"/>
              </a:solidFill>
              <a:latin typeface="Poppins"/>
            </a:endParaRPr>
          </a:p>
          <a:p>
            <a:pPr>
              <a:lnSpc>
                <a:spcPts val="2642"/>
              </a:lnSpc>
            </a:pPr>
            <a:r>
              <a:rPr lang="en-US" sz="1887">
                <a:solidFill>
                  <a:srgbClr val="F4F4F4"/>
                </a:solidFill>
                <a:latin typeface="Poppins"/>
              </a:rPr>
              <a:t>Greg Lutz</a:t>
            </a:r>
          </a:p>
          <a:p>
            <a:pPr>
              <a:lnSpc>
                <a:spcPts val="2642"/>
              </a:lnSpc>
            </a:pPr>
            <a:r>
              <a:rPr lang="en-US" sz="1887">
                <a:solidFill>
                  <a:srgbClr val="F4F4F4"/>
                </a:solidFill>
                <a:latin typeface="Poppins"/>
              </a:rPr>
              <a:t>Visitor Engagement &amp; Store Manager</a:t>
            </a:r>
          </a:p>
          <a:p>
            <a:pPr>
              <a:lnSpc>
                <a:spcPts val="2642"/>
              </a:lnSpc>
            </a:pPr>
            <a:endParaRPr lang="en-US" sz="1887">
              <a:solidFill>
                <a:srgbClr val="F4F4F4"/>
              </a:solidFill>
              <a:latin typeface="Poppins"/>
            </a:endParaRPr>
          </a:p>
          <a:p>
            <a:pPr>
              <a:lnSpc>
                <a:spcPts val="2642"/>
              </a:lnSpc>
            </a:pPr>
            <a:r>
              <a:rPr lang="en-US" sz="1887">
                <a:solidFill>
                  <a:srgbClr val="F4F4F4"/>
                </a:solidFill>
                <a:latin typeface="Poppins"/>
              </a:rPr>
              <a:t>Paul Rutherford</a:t>
            </a:r>
          </a:p>
          <a:p>
            <a:pPr>
              <a:lnSpc>
                <a:spcPts val="2642"/>
              </a:lnSpc>
            </a:pPr>
            <a:r>
              <a:rPr lang="en-US" sz="1887">
                <a:solidFill>
                  <a:srgbClr val="F4F4F4"/>
                </a:solidFill>
                <a:latin typeface="Poppins"/>
              </a:rPr>
              <a:t>Maintenance Supervisor</a:t>
            </a:r>
          </a:p>
          <a:p>
            <a:pPr>
              <a:lnSpc>
                <a:spcPts val="2642"/>
              </a:lnSpc>
            </a:pPr>
            <a:endParaRPr lang="en-US" sz="1887">
              <a:solidFill>
                <a:srgbClr val="F4F4F4"/>
              </a:solidFill>
              <a:latin typeface="Poppins"/>
            </a:endParaRPr>
          </a:p>
          <a:p>
            <a:pPr>
              <a:lnSpc>
                <a:spcPts val="2642"/>
              </a:lnSpc>
            </a:pPr>
            <a:r>
              <a:rPr lang="en-US" sz="1887">
                <a:solidFill>
                  <a:srgbClr val="F4F4F4"/>
                </a:solidFill>
                <a:latin typeface="Poppins"/>
              </a:rPr>
              <a:t>Alyssa Saldivar</a:t>
            </a:r>
          </a:p>
          <a:p>
            <a:pPr>
              <a:lnSpc>
                <a:spcPts val="2642"/>
              </a:lnSpc>
            </a:pPr>
            <a:r>
              <a:rPr lang="en-US" sz="1887">
                <a:solidFill>
                  <a:srgbClr val="F4F4F4"/>
                </a:solidFill>
                <a:latin typeface="Poppins"/>
              </a:rPr>
              <a:t>Operations Manager &amp; Volunteer Coordinator</a:t>
            </a:r>
          </a:p>
          <a:p>
            <a:pPr>
              <a:lnSpc>
                <a:spcPts val="2642"/>
              </a:lnSpc>
            </a:pPr>
            <a:endParaRPr lang="en-US" sz="1887">
              <a:solidFill>
                <a:srgbClr val="F4F4F4"/>
              </a:solidFill>
              <a:latin typeface="Poppins"/>
            </a:endParaRPr>
          </a:p>
          <a:p>
            <a:pPr>
              <a:lnSpc>
                <a:spcPts val="2642"/>
              </a:lnSpc>
            </a:pPr>
            <a:r>
              <a:rPr lang="en-US" sz="1887">
                <a:solidFill>
                  <a:srgbClr val="F4F4F4"/>
                </a:solidFill>
                <a:latin typeface="Poppins"/>
              </a:rPr>
              <a:t>Emily Shedal </a:t>
            </a:r>
          </a:p>
          <a:p>
            <a:pPr marL="0" lvl="0" indent="0" algn="l">
              <a:lnSpc>
                <a:spcPts val="2642"/>
              </a:lnSpc>
              <a:spcBef>
                <a:spcPct val="0"/>
              </a:spcBef>
            </a:pPr>
            <a:r>
              <a:rPr lang="en-US" sz="1887">
                <a:solidFill>
                  <a:srgbClr val="F4F4F4"/>
                </a:solidFill>
                <a:latin typeface="Poppins"/>
              </a:rPr>
              <a:t>Development Coordinator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Freeform 2"/>
          <p:cNvSpPr/>
          <p:nvPr/>
        </p:nvSpPr>
        <p:spPr>
          <a:xfrm rot="1179401">
            <a:off x="4028532" y="-4159184"/>
            <a:ext cx="16497169" cy="13407699"/>
          </a:xfrm>
          <a:custGeom>
            <a:avLst/>
            <a:gdLst/>
            <a:ahLst/>
            <a:cxnLst/>
            <a:rect l="l" t="t" r="r" b="b"/>
            <a:pathLst>
              <a:path w="16497169" h="13407699">
                <a:moveTo>
                  <a:pt x="0" y="0"/>
                </a:moveTo>
                <a:lnTo>
                  <a:pt x="16497168" y="0"/>
                </a:lnTo>
                <a:lnTo>
                  <a:pt x="16497168" y="13407699"/>
                </a:lnTo>
                <a:lnTo>
                  <a:pt x="0" y="13407699"/>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5400000">
            <a:off x="1644326" y="1188037"/>
            <a:ext cx="148478" cy="1379730"/>
            <a:chOff x="0" y="0"/>
            <a:chExt cx="343797" cy="3194727"/>
          </a:xfrm>
        </p:grpSpPr>
        <p:sp>
          <p:nvSpPr>
            <p:cNvPr id="4" name="Freeform 4"/>
            <p:cNvSpPr/>
            <p:nvPr/>
          </p:nvSpPr>
          <p:spPr>
            <a:xfrm>
              <a:off x="0" y="0"/>
              <a:ext cx="343797" cy="3194727"/>
            </a:xfrm>
            <a:custGeom>
              <a:avLst/>
              <a:gdLst/>
              <a:ahLst/>
              <a:cxnLst/>
              <a:rect l="l" t="t" r="r" b="b"/>
              <a:pathLst>
                <a:path w="343797" h="3194727">
                  <a:moveTo>
                    <a:pt x="0" y="0"/>
                  </a:moveTo>
                  <a:lnTo>
                    <a:pt x="343797" y="0"/>
                  </a:lnTo>
                  <a:lnTo>
                    <a:pt x="343797" y="3194727"/>
                  </a:lnTo>
                  <a:lnTo>
                    <a:pt x="0" y="3194727"/>
                  </a:lnTo>
                  <a:close/>
                </a:path>
              </a:pathLst>
            </a:custGeom>
            <a:solidFill>
              <a:srgbClr val="F05822"/>
            </a:solidFill>
          </p:spPr>
          <p:txBody>
            <a:bodyPr/>
            <a:lstStyle/>
            <a:p>
              <a:endParaRPr lang="en-US"/>
            </a:p>
          </p:txBody>
        </p:sp>
        <p:sp>
          <p:nvSpPr>
            <p:cNvPr id="5" name="TextBox 5"/>
            <p:cNvSpPr txBox="1"/>
            <p:nvPr/>
          </p:nvSpPr>
          <p:spPr>
            <a:xfrm>
              <a:off x="0" y="-57150"/>
              <a:ext cx="343797" cy="3251877"/>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1028700" y="1028700"/>
            <a:ext cx="5699179" cy="634365"/>
          </a:xfrm>
          <a:prstGeom prst="rect">
            <a:avLst/>
          </a:prstGeom>
        </p:spPr>
        <p:txBody>
          <a:bodyPr lIns="0" tIns="0" rIns="0" bIns="0" rtlCol="0" anchor="t">
            <a:spAutoFit/>
          </a:bodyPr>
          <a:lstStyle/>
          <a:p>
            <a:pPr>
              <a:lnSpc>
                <a:spcPts val="4620"/>
              </a:lnSpc>
            </a:pPr>
            <a:r>
              <a:rPr lang="en-US" sz="4200">
                <a:solidFill>
                  <a:srgbClr val="F4F4F4"/>
                </a:solidFill>
                <a:latin typeface="Poppins Bold"/>
              </a:rPr>
              <a:t>BOARD OF TRUSTEES</a:t>
            </a:r>
          </a:p>
        </p:txBody>
      </p:sp>
      <p:sp>
        <p:nvSpPr>
          <p:cNvPr id="7" name="TextBox 7"/>
          <p:cNvSpPr txBox="1"/>
          <p:nvPr/>
        </p:nvSpPr>
        <p:spPr>
          <a:xfrm>
            <a:off x="1028700" y="2487515"/>
            <a:ext cx="5699179" cy="4338003"/>
          </a:xfrm>
          <a:prstGeom prst="rect">
            <a:avLst/>
          </a:prstGeom>
        </p:spPr>
        <p:txBody>
          <a:bodyPr lIns="0" tIns="0" rIns="0" bIns="0" rtlCol="0" anchor="t">
            <a:spAutoFit/>
          </a:bodyPr>
          <a:lstStyle/>
          <a:p>
            <a:pPr>
              <a:lnSpc>
                <a:spcPts val="3202"/>
              </a:lnSpc>
            </a:pPr>
            <a:r>
              <a:rPr lang="en-US" sz="2287">
                <a:solidFill>
                  <a:srgbClr val="F4F4F4"/>
                </a:solidFill>
                <a:latin typeface="Poppins"/>
              </a:rPr>
              <a:t>Jeff Sabel </a:t>
            </a:r>
          </a:p>
          <a:p>
            <a:pPr>
              <a:lnSpc>
                <a:spcPts val="3202"/>
              </a:lnSpc>
            </a:pPr>
            <a:r>
              <a:rPr lang="en-US" sz="2287">
                <a:solidFill>
                  <a:srgbClr val="F4F4F4"/>
                </a:solidFill>
                <a:latin typeface="Poppins"/>
              </a:rPr>
              <a:t>President</a:t>
            </a:r>
          </a:p>
          <a:p>
            <a:pPr>
              <a:lnSpc>
                <a:spcPts val="3202"/>
              </a:lnSpc>
            </a:pPr>
            <a:endParaRPr lang="en-US" sz="2287">
              <a:solidFill>
                <a:srgbClr val="F4F4F4"/>
              </a:solidFill>
              <a:latin typeface="Poppins"/>
            </a:endParaRPr>
          </a:p>
          <a:p>
            <a:pPr>
              <a:lnSpc>
                <a:spcPts val="3202"/>
              </a:lnSpc>
            </a:pPr>
            <a:r>
              <a:rPr lang="en-US" sz="2287">
                <a:solidFill>
                  <a:srgbClr val="F4F4F4"/>
                </a:solidFill>
                <a:latin typeface="Poppins"/>
              </a:rPr>
              <a:t>Rich Larsen</a:t>
            </a:r>
          </a:p>
          <a:p>
            <a:pPr>
              <a:lnSpc>
                <a:spcPts val="3202"/>
              </a:lnSpc>
            </a:pPr>
            <a:r>
              <a:rPr lang="en-US" sz="2287">
                <a:solidFill>
                  <a:srgbClr val="F4F4F4"/>
                </a:solidFill>
                <a:latin typeface="Poppins"/>
              </a:rPr>
              <a:t>Treasurer</a:t>
            </a:r>
          </a:p>
          <a:p>
            <a:pPr>
              <a:lnSpc>
                <a:spcPts val="3202"/>
              </a:lnSpc>
            </a:pPr>
            <a:endParaRPr lang="en-US" sz="2287">
              <a:solidFill>
                <a:srgbClr val="F4F4F4"/>
              </a:solidFill>
              <a:latin typeface="Poppins"/>
            </a:endParaRPr>
          </a:p>
          <a:p>
            <a:pPr>
              <a:lnSpc>
                <a:spcPts val="3202"/>
              </a:lnSpc>
            </a:pPr>
            <a:r>
              <a:rPr lang="en-US" sz="2287">
                <a:solidFill>
                  <a:srgbClr val="F4F4F4"/>
                </a:solidFill>
                <a:latin typeface="Poppins"/>
              </a:rPr>
              <a:t>Thomas Griesbach</a:t>
            </a:r>
          </a:p>
          <a:p>
            <a:pPr>
              <a:lnSpc>
                <a:spcPts val="3202"/>
              </a:lnSpc>
            </a:pPr>
            <a:r>
              <a:rPr lang="en-US" sz="2287">
                <a:solidFill>
                  <a:srgbClr val="F4F4F4"/>
                </a:solidFill>
                <a:latin typeface="Poppins"/>
              </a:rPr>
              <a:t>Secretary</a:t>
            </a:r>
          </a:p>
          <a:p>
            <a:pPr>
              <a:lnSpc>
                <a:spcPts val="3202"/>
              </a:lnSpc>
            </a:pPr>
            <a:endParaRPr lang="en-US" sz="2287">
              <a:solidFill>
                <a:srgbClr val="F4F4F4"/>
              </a:solidFill>
              <a:latin typeface="Poppins"/>
            </a:endParaRPr>
          </a:p>
          <a:p>
            <a:pPr>
              <a:lnSpc>
                <a:spcPts val="3202"/>
              </a:lnSpc>
            </a:pPr>
            <a:r>
              <a:rPr lang="en-US" sz="2287">
                <a:solidFill>
                  <a:srgbClr val="F4F4F4"/>
                </a:solidFill>
                <a:latin typeface="Poppins"/>
              </a:rPr>
              <a:t>Scott Ferguson</a:t>
            </a:r>
          </a:p>
          <a:p>
            <a:pPr marL="0" lvl="0" indent="0" algn="l">
              <a:lnSpc>
                <a:spcPts val="2642"/>
              </a:lnSpc>
              <a:spcBef>
                <a:spcPct val="0"/>
              </a:spcBef>
            </a:pPr>
            <a:endParaRPr lang="en-US" sz="2287">
              <a:solidFill>
                <a:srgbClr val="F4F4F4"/>
              </a:solidFill>
              <a:latin typeface="Poppins"/>
            </a:endParaRPr>
          </a:p>
        </p:txBody>
      </p:sp>
      <p:sp>
        <p:nvSpPr>
          <p:cNvPr id="8" name="AutoShape 8"/>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9" name="TextBox 9"/>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03</a:t>
            </a:r>
          </a:p>
        </p:txBody>
      </p:sp>
      <p:sp>
        <p:nvSpPr>
          <p:cNvPr id="10" name="TextBox 10"/>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11" name="TextBox 11"/>
          <p:cNvSpPr txBox="1"/>
          <p:nvPr/>
        </p:nvSpPr>
        <p:spPr>
          <a:xfrm>
            <a:off x="6294411" y="2487515"/>
            <a:ext cx="5699179" cy="4399598"/>
          </a:xfrm>
          <a:prstGeom prst="rect">
            <a:avLst/>
          </a:prstGeom>
        </p:spPr>
        <p:txBody>
          <a:bodyPr lIns="0" tIns="0" rIns="0" bIns="0" rtlCol="0" anchor="t">
            <a:spAutoFit/>
          </a:bodyPr>
          <a:lstStyle/>
          <a:p>
            <a:pPr>
              <a:lnSpc>
                <a:spcPts val="3202"/>
              </a:lnSpc>
            </a:pPr>
            <a:r>
              <a:rPr lang="en-US" sz="2287">
                <a:solidFill>
                  <a:srgbClr val="F4F4F4"/>
                </a:solidFill>
                <a:latin typeface="Poppins"/>
              </a:rPr>
              <a:t>Sam Grage</a:t>
            </a:r>
          </a:p>
          <a:p>
            <a:pPr>
              <a:lnSpc>
                <a:spcPts val="3202"/>
              </a:lnSpc>
            </a:pPr>
            <a:endParaRPr lang="en-US" sz="2287">
              <a:solidFill>
                <a:srgbClr val="F4F4F4"/>
              </a:solidFill>
              <a:latin typeface="Poppins"/>
            </a:endParaRPr>
          </a:p>
          <a:p>
            <a:pPr>
              <a:lnSpc>
                <a:spcPts val="3202"/>
              </a:lnSpc>
            </a:pPr>
            <a:r>
              <a:rPr lang="en-US" sz="2287">
                <a:solidFill>
                  <a:srgbClr val="F4F4F4"/>
                </a:solidFill>
                <a:latin typeface="Poppins"/>
              </a:rPr>
              <a:t>Daniel Hassemer</a:t>
            </a:r>
          </a:p>
          <a:p>
            <a:pPr>
              <a:lnSpc>
                <a:spcPts val="3202"/>
              </a:lnSpc>
            </a:pPr>
            <a:endParaRPr lang="en-US" sz="2287">
              <a:solidFill>
                <a:srgbClr val="F4F4F4"/>
              </a:solidFill>
              <a:latin typeface="Poppins"/>
            </a:endParaRPr>
          </a:p>
          <a:p>
            <a:pPr>
              <a:lnSpc>
                <a:spcPts val="3202"/>
              </a:lnSpc>
            </a:pPr>
            <a:r>
              <a:rPr lang="en-US" sz="2287">
                <a:solidFill>
                  <a:srgbClr val="F4F4F4"/>
                </a:solidFill>
                <a:latin typeface="Poppins"/>
              </a:rPr>
              <a:t>Darian Kaderabeck</a:t>
            </a:r>
          </a:p>
          <a:p>
            <a:pPr>
              <a:lnSpc>
                <a:spcPts val="3202"/>
              </a:lnSpc>
            </a:pPr>
            <a:r>
              <a:rPr lang="en-US" sz="2287">
                <a:solidFill>
                  <a:srgbClr val="F4F4F4"/>
                </a:solidFill>
                <a:latin typeface="Poppins"/>
              </a:rPr>
              <a:t>ex ofﬁcio, City of Manitowoc </a:t>
            </a:r>
          </a:p>
          <a:p>
            <a:pPr>
              <a:lnSpc>
                <a:spcPts val="3202"/>
              </a:lnSpc>
            </a:pPr>
            <a:endParaRPr lang="en-US" sz="2287">
              <a:solidFill>
                <a:srgbClr val="F4F4F4"/>
              </a:solidFill>
              <a:latin typeface="Poppins"/>
            </a:endParaRPr>
          </a:p>
          <a:p>
            <a:pPr>
              <a:lnSpc>
                <a:spcPts val="3202"/>
              </a:lnSpc>
            </a:pPr>
            <a:r>
              <a:rPr lang="en-US" sz="2287">
                <a:solidFill>
                  <a:srgbClr val="F4F4F4"/>
                </a:solidFill>
                <a:latin typeface="Poppins"/>
              </a:rPr>
              <a:t>Logan Rooney</a:t>
            </a:r>
          </a:p>
          <a:p>
            <a:pPr>
              <a:lnSpc>
                <a:spcPts val="3202"/>
              </a:lnSpc>
            </a:pPr>
            <a:endParaRPr lang="en-US" sz="2287">
              <a:solidFill>
                <a:srgbClr val="F4F4F4"/>
              </a:solidFill>
              <a:latin typeface="Poppins"/>
            </a:endParaRPr>
          </a:p>
          <a:p>
            <a:pPr>
              <a:lnSpc>
                <a:spcPts val="3202"/>
              </a:lnSpc>
            </a:pPr>
            <a:r>
              <a:rPr lang="en-US" sz="2287">
                <a:solidFill>
                  <a:srgbClr val="F4F4F4"/>
                </a:solidFill>
                <a:latin typeface="Poppins"/>
              </a:rPr>
              <a:t>Dan Schneider</a:t>
            </a:r>
          </a:p>
          <a:p>
            <a:pPr marL="0" lvl="0" indent="0" algn="l">
              <a:lnSpc>
                <a:spcPts val="3202"/>
              </a:lnSpc>
              <a:spcBef>
                <a:spcPct val="0"/>
              </a:spcBef>
            </a:pPr>
            <a:endParaRPr lang="en-US" sz="2287">
              <a:solidFill>
                <a:srgbClr val="F4F4F4"/>
              </a:solidFill>
              <a:latin typeface="Poppins"/>
            </a:endParaRPr>
          </a:p>
        </p:txBody>
      </p:sp>
      <p:sp>
        <p:nvSpPr>
          <p:cNvPr id="12" name="TextBox 12"/>
          <p:cNvSpPr txBox="1"/>
          <p:nvPr/>
        </p:nvSpPr>
        <p:spPr>
          <a:xfrm>
            <a:off x="11963110" y="2487515"/>
            <a:ext cx="5699179" cy="3262496"/>
          </a:xfrm>
          <a:prstGeom prst="rect">
            <a:avLst/>
          </a:prstGeom>
        </p:spPr>
        <p:txBody>
          <a:bodyPr lIns="0" tIns="0" rIns="0" bIns="0" rtlCol="0" anchor="t">
            <a:spAutoFit/>
          </a:bodyPr>
          <a:lstStyle/>
          <a:p>
            <a:pPr>
              <a:lnSpc>
                <a:spcPts val="3202"/>
              </a:lnSpc>
            </a:pPr>
            <a:r>
              <a:rPr lang="en-US" sz="2287" dirty="0">
                <a:solidFill>
                  <a:srgbClr val="F4F4F4"/>
                </a:solidFill>
                <a:latin typeface="Poppins"/>
              </a:rPr>
              <a:t>Tom Wright</a:t>
            </a:r>
          </a:p>
          <a:p>
            <a:pPr>
              <a:lnSpc>
                <a:spcPts val="3202"/>
              </a:lnSpc>
            </a:pPr>
            <a:endParaRPr lang="en-US" sz="2287" dirty="0">
              <a:solidFill>
                <a:srgbClr val="F4F4F4"/>
              </a:solidFill>
              <a:latin typeface="Poppins"/>
            </a:endParaRPr>
          </a:p>
          <a:p>
            <a:pPr>
              <a:lnSpc>
                <a:spcPts val="3202"/>
              </a:lnSpc>
            </a:pPr>
            <a:r>
              <a:rPr lang="en-US" sz="2287" dirty="0">
                <a:solidFill>
                  <a:srgbClr val="F4F4F4"/>
                </a:solidFill>
                <a:latin typeface="Poppins"/>
              </a:rPr>
              <a:t>Jamie Zastrow</a:t>
            </a:r>
          </a:p>
          <a:p>
            <a:pPr>
              <a:lnSpc>
                <a:spcPts val="3202"/>
              </a:lnSpc>
            </a:pPr>
            <a:endParaRPr lang="en-US" sz="2287" dirty="0">
              <a:solidFill>
                <a:srgbClr val="F4F4F4"/>
              </a:solidFill>
              <a:latin typeface="Poppins"/>
            </a:endParaRPr>
          </a:p>
          <a:p>
            <a:pPr>
              <a:lnSpc>
                <a:spcPts val="3202"/>
              </a:lnSpc>
            </a:pPr>
            <a:r>
              <a:rPr lang="en-US" sz="2287" dirty="0">
                <a:solidFill>
                  <a:srgbClr val="F4F4F4"/>
                </a:solidFill>
                <a:latin typeface="Poppins"/>
              </a:rPr>
              <a:t>Howard Zimmerman</a:t>
            </a:r>
          </a:p>
          <a:p>
            <a:pPr>
              <a:lnSpc>
                <a:spcPts val="3202"/>
              </a:lnSpc>
            </a:pPr>
            <a:endParaRPr lang="en-US" sz="2287" dirty="0">
              <a:solidFill>
                <a:srgbClr val="F4F4F4"/>
              </a:solidFill>
              <a:latin typeface="Poppins"/>
            </a:endParaRPr>
          </a:p>
          <a:p>
            <a:pPr>
              <a:lnSpc>
                <a:spcPts val="3202"/>
              </a:lnSpc>
            </a:pPr>
            <a:endParaRPr lang="en-US" sz="2287" dirty="0">
              <a:solidFill>
                <a:srgbClr val="F4F4F4"/>
              </a:solidFill>
              <a:latin typeface="Poppins"/>
            </a:endParaRPr>
          </a:p>
          <a:p>
            <a:pPr marL="0" lvl="0" indent="0" algn="l">
              <a:lnSpc>
                <a:spcPts val="3202"/>
              </a:lnSpc>
              <a:spcBef>
                <a:spcPct val="0"/>
              </a:spcBef>
            </a:pPr>
            <a:endParaRPr lang="en-US" sz="2287" dirty="0">
              <a:solidFill>
                <a:srgbClr val="F4F4F4"/>
              </a:solidFill>
              <a:latin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grpSp>
        <p:nvGrpSpPr>
          <p:cNvPr id="2" name="Group 2"/>
          <p:cNvGrpSpPr/>
          <p:nvPr/>
        </p:nvGrpSpPr>
        <p:grpSpPr>
          <a:xfrm>
            <a:off x="0" y="6854498"/>
            <a:ext cx="18288000" cy="3432502"/>
            <a:chOff x="0" y="0"/>
            <a:chExt cx="24384000" cy="4576669"/>
          </a:xfrm>
        </p:grpSpPr>
        <p:pic>
          <p:nvPicPr>
            <p:cNvPr id="3" name="Picture 3"/>
            <p:cNvPicPr>
              <a:picLocks noChangeAspect="1"/>
            </p:cNvPicPr>
            <p:nvPr/>
          </p:nvPicPr>
          <p:blipFill>
            <a:blip r:embed="rId2"/>
            <a:srcRect t="41209" b="25373"/>
            <a:stretch>
              <a:fillRect/>
            </a:stretch>
          </p:blipFill>
          <p:spPr>
            <a:xfrm>
              <a:off x="0" y="0"/>
              <a:ext cx="24384000" cy="4576669"/>
            </a:xfrm>
            <a:prstGeom prst="rect">
              <a:avLst/>
            </a:prstGeom>
          </p:spPr>
        </p:pic>
      </p:grpSp>
      <p:grpSp>
        <p:nvGrpSpPr>
          <p:cNvPr id="4" name="Group 4"/>
          <p:cNvGrpSpPr/>
          <p:nvPr/>
        </p:nvGrpSpPr>
        <p:grpSpPr>
          <a:xfrm>
            <a:off x="1810882" y="2055374"/>
            <a:ext cx="2513491" cy="726220"/>
            <a:chOff x="0" y="0"/>
            <a:chExt cx="524935" cy="151669"/>
          </a:xfrm>
        </p:grpSpPr>
        <p:sp>
          <p:nvSpPr>
            <p:cNvPr id="5" name="Freeform 5"/>
            <p:cNvSpPr/>
            <p:nvPr/>
          </p:nvSpPr>
          <p:spPr>
            <a:xfrm>
              <a:off x="0" y="0"/>
              <a:ext cx="524935" cy="151669"/>
            </a:xfrm>
            <a:custGeom>
              <a:avLst/>
              <a:gdLst/>
              <a:ahLst/>
              <a:cxnLst/>
              <a:rect l="l" t="t" r="r" b="b"/>
              <a:pathLst>
                <a:path w="524935" h="151669">
                  <a:moveTo>
                    <a:pt x="0" y="0"/>
                  </a:moveTo>
                  <a:lnTo>
                    <a:pt x="524935" y="0"/>
                  </a:lnTo>
                  <a:lnTo>
                    <a:pt x="524935" y="151669"/>
                  </a:lnTo>
                  <a:lnTo>
                    <a:pt x="0" y="151669"/>
                  </a:lnTo>
                  <a:close/>
                </a:path>
              </a:pathLst>
            </a:custGeom>
            <a:solidFill>
              <a:srgbClr val="049EE3"/>
            </a:solidFill>
          </p:spPr>
          <p:txBody>
            <a:bodyPr/>
            <a:lstStyle/>
            <a:p>
              <a:endParaRPr lang="en-US"/>
            </a:p>
          </p:txBody>
        </p:sp>
        <p:sp>
          <p:nvSpPr>
            <p:cNvPr id="6" name="TextBox 6"/>
            <p:cNvSpPr txBox="1"/>
            <p:nvPr/>
          </p:nvSpPr>
          <p:spPr>
            <a:xfrm>
              <a:off x="0" y="-57150"/>
              <a:ext cx="524935" cy="208819"/>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1810882" y="3257844"/>
            <a:ext cx="2513491" cy="726220"/>
            <a:chOff x="0" y="0"/>
            <a:chExt cx="524935" cy="151669"/>
          </a:xfrm>
        </p:grpSpPr>
        <p:sp>
          <p:nvSpPr>
            <p:cNvPr id="8" name="Freeform 8"/>
            <p:cNvSpPr/>
            <p:nvPr/>
          </p:nvSpPr>
          <p:spPr>
            <a:xfrm>
              <a:off x="0" y="0"/>
              <a:ext cx="524935" cy="151669"/>
            </a:xfrm>
            <a:custGeom>
              <a:avLst/>
              <a:gdLst/>
              <a:ahLst/>
              <a:cxnLst/>
              <a:rect l="l" t="t" r="r" b="b"/>
              <a:pathLst>
                <a:path w="524935" h="151669">
                  <a:moveTo>
                    <a:pt x="0" y="0"/>
                  </a:moveTo>
                  <a:lnTo>
                    <a:pt x="524935" y="0"/>
                  </a:lnTo>
                  <a:lnTo>
                    <a:pt x="524935" y="151669"/>
                  </a:lnTo>
                  <a:lnTo>
                    <a:pt x="0" y="151669"/>
                  </a:lnTo>
                  <a:close/>
                </a:path>
              </a:pathLst>
            </a:custGeom>
            <a:solidFill>
              <a:srgbClr val="049EE3"/>
            </a:solidFill>
          </p:spPr>
          <p:txBody>
            <a:bodyPr/>
            <a:lstStyle/>
            <a:p>
              <a:endParaRPr lang="en-US"/>
            </a:p>
          </p:txBody>
        </p:sp>
        <p:sp>
          <p:nvSpPr>
            <p:cNvPr id="9" name="TextBox 9"/>
            <p:cNvSpPr txBox="1"/>
            <p:nvPr/>
          </p:nvSpPr>
          <p:spPr>
            <a:xfrm>
              <a:off x="0" y="-57150"/>
              <a:ext cx="524935" cy="208819"/>
            </a:xfrm>
            <a:prstGeom prst="rect">
              <a:avLst/>
            </a:prstGeom>
          </p:spPr>
          <p:txBody>
            <a:bodyPr lIns="50800" tIns="50800" rIns="50800" bIns="50800" rtlCol="0" anchor="ctr"/>
            <a:lstStyle/>
            <a:p>
              <a:pPr algn="ctr">
                <a:lnSpc>
                  <a:spcPts val="2520"/>
                </a:lnSpc>
              </a:pPr>
              <a:endParaRPr/>
            </a:p>
          </p:txBody>
        </p:sp>
      </p:grpSp>
      <p:grpSp>
        <p:nvGrpSpPr>
          <p:cNvPr id="10" name="Group 10"/>
          <p:cNvGrpSpPr/>
          <p:nvPr/>
        </p:nvGrpSpPr>
        <p:grpSpPr>
          <a:xfrm>
            <a:off x="1810882" y="4460315"/>
            <a:ext cx="2513491" cy="726220"/>
            <a:chOff x="0" y="0"/>
            <a:chExt cx="524935" cy="151669"/>
          </a:xfrm>
        </p:grpSpPr>
        <p:sp>
          <p:nvSpPr>
            <p:cNvPr id="11" name="Freeform 11"/>
            <p:cNvSpPr/>
            <p:nvPr/>
          </p:nvSpPr>
          <p:spPr>
            <a:xfrm>
              <a:off x="0" y="0"/>
              <a:ext cx="524935" cy="151669"/>
            </a:xfrm>
            <a:custGeom>
              <a:avLst/>
              <a:gdLst/>
              <a:ahLst/>
              <a:cxnLst/>
              <a:rect l="l" t="t" r="r" b="b"/>
              <a:pathLst>
                <a:path w="524935" h="151669">
                  <a:moveTo>
                    <a:pt x="0" y="0"/>
                  </a:moveTo>
                  <a:lnTo>
                    <a:pt x="524935" y="0"/>
                  </a:lnTo>
                  <a:lnTo>
                    <a:pt x="524935" y="151669"/>
                  </a:lnTo>
                  <a:lnTo>
                    <a:pt x="0" y="151669"/>
                  </a:lnTo>
                  <a:close/>
                </a:path>
              </a:pathLst>
            </a:custGeom>
            <a:solidFill>
              <a:srgbClr val="049EE3"/>
            </a:solidFill>
          </p:spPr>
          <p:txBody>
            <a:bodyPr/>
            <a:lstStyle/>
            <a:p>
              <a:endParaRPr lang="en-US"/>
            </a:p>
          </p:txBody>
        </p:sp>
        <p:sp>
          <p:nvSpPr>
            <p:cNvPr id="12" name="TextBox 12"/>
            <p:cNvSpPr txBox="1"/>
            <p:nvPr/>
          </p:nvSpPr>
          <p:spPr>
            <a:xfrm>
              <a:off x="0" y="-57150"/>
              <a:ext cx="524935" cy="208819"/>
            </a:xfrm>
            <a:prstGeom prst="rect">
              <a:avLst/>
            </a:prstGeom>
          </p:spPr>
          <p:txBody>
            <a:bodyPr lIns="50800" tIns="50800" rIns="50800" bIns="50800" rtlCol="0" anchor="ctr"/>
            <a:lstStyle/>
            <a:p>
              <a:pPr algn="ctr">
                <a:lnSpc>
                  <a:spcPts val="2520"/>
                </a:lnSpc>
              </a:pPr>
              <a:endParaRPr/>
            </a:p>
          </p:txBody>
        </p:sp>
      </p:grpSp>
      <p:sp>
        <p:nvSpPr>
          <p:cNvPr id="13" name="TextBox 13"/>
          <p:cNvSpPr txBox="1"/>
          <p:nvPr/>
        </p:nvSpPr>
        <p:spPr>
          <a:xfrm>
            <a:off x="10344393" y="2130017"/>
            <a:ext cx="6628696" cy="457835"/>
          </a:xfrm>
          <a:prstGeom prst="rect">
            <a:avLst/>
          </a:prstGeom>
        </p:spPr>
        <p:txBody>
          <a:bodyPr lIns="0" tIns="0" rIns="0" bIns="0" rtlCol="0" anchor="t">
            <a:spAutoFit/>
          </a:bodyPr>
          <a:lstStyle/>
          <a:p>
            <a:pPr marL="0" lvl="0" indent="0" algn="l">
              <a:lnSpc>
                <a:spcPts val="3640"/>
              </a:lnSpc>
              <a:spcBef>
                <a:spcPct val="0"/>
              </a:spcBef>
            </a:pPr>
            <a:r>
              <a:rPr lang="en-US" sz="2600">
                <a:solidFill>
                  <a:srgbClr val="F4F4F4"/>
                </a:solidFill>
                <a:latin typeface="Poppins"/>
              </a:rPr>
              <a:t>33,299</a:t>
            </a:r>
          </a:p>
        </p:txBody>
      </p:sp>
      <p:sp>
        <p:nvSpPr>
          <p:cNvPr id="14" name="TextBox 14"/>
          <p:cNvSpPr txBox="1"/>
          <p:nvPr/>
        </p:nvSpPr>
        <p:spPr>
          <a:xfrm>
            <a:off x="10344393" y="3377750"/>
            <a:ext cx="6628696" cy="457835"/>
          </a:xfrm>
          <a:prstGeom prst="rect">
            <a:avLst/>
          </a:prstGeom>
        </p:spPr>
        <p:txBody>
          <a:bodyPr lIns="0" tIns="0" rIns="0" bIns="0" rtlCol="0" anchor="t">
            <a:spAutoFit/>
          </a:bodyPr>
          <a:lstStyle/>
          <a:p>
            <a:pPr marL="0" lvl="0" indent="0" algn="l">
              <a:lnSpc>
                <a:spcPts val="3640"/>
              </a:lnSpc>
              <a:spcBef>
                <a:spcPct val="0"/>
              </a:spcBef>
            </a:pPr>
            <a:r>
              <a:rPr lang="en-US" sz="2600">
                <a:solidFill>
                  <a:srgbClr val="F4F4F4"/>
                </a:solidFill>
                <a:latin typeface="Poppins"/>
              </a:rPr>
              <a:t>3,696 People Participated in Field Trips</a:t>
            </a:r>
          </a:p>
        </p:txBody>
      </p:sp>
      <p:sp>
        <p:nvSpPr>
          <p:cNvPr id="15" name="TextBox 15"/>
          <p:cNvSpPr txBox="1"/>
          <p:nvPr/>
        </p:nvSpPr>
        <p:spPr>
          <a:xfrm>
            <a:off x="10344393" y="4528531"/>
            <a:ext cx="6628696" cy="457835"/>
          </a:xfrm>
          <a:prstGeom prst="rect">
            <a:avLst/>
          </a:prstGeom>
        </p:spPr>
        <p:txBody>
          <a:bodyPr lIns="0" tIns="0" rIns="0" bIns="0" rtlCol="0" anchor="t">
            <a:spAutoFit/>
          </a:bodyPr>
          <a:lstStyle/>
          <a:p>
            <a:pPr marL="0" lvl="0" indent="0" algn="l">
              <a:lnSpc>
                <a:spcPts val="3640"/>
              </a:lnSpc>
              <a:spcBef>
                <a:spcPct val="0"/>
              </a:spcBef>
            </a:pPr>
            <a:r>
              <a:rPr lang="en-US" sz="2600">
                <a:solidFill>
                  <a:srgbClr val="FEFCFF"/>
                </a:solidFill>
                <a:latin typeface="Poppins"/>
              </a:rPr>
              <a:t>$37,757</a:t>
            </a:r>
          </a:p>
        </p:txBody>
      </p:sp>
      <p:sp>
        <p:nvSpPr>
          <p:cNvPr id="16" name="TextBox 16"/>
          <p:cNvSpPr txBox="1"/>
          <p:nvPr/>
        </p:nvSpPr>
        <p:spPr>
          <a:xfrm>
            <a:off x="1810882" y="949155"/>
            <a:ext cx="8007451" cy="634365"/>
          </a:xfrm>
          <a:prstGeom prst="rect">
            <a:avLst/>
          </a:prstGeom>
        </p:spPr>
        <p:txBody>
          <a:bodyPr lIns="0" tIns="0" rIns="0" bIns="0" rtlCol="0" anchor="t">
            <a:spAutoFit/>
          </a:bodyPr>
          <a:lstStyle/>
          <a:p>
            <a:pPr>
              <a:lnSpc>
                <a:spcPts val="4620"/>
              </a:lnSpc>
            </a:pPr>
            <a:r>
              <a:rPr lang="en-US" sz="4200">
                <a:solidFill>
                  <a:srgbClr val="FAFAFA"/>
                </a:solidFill>
                <a:latin typeface="Poppins Bold"/>
              </a:rPr>
              <a:t>BY THE NUMBERS</a:t>
            </a:r>
          </a:p>
        </p:txBody>
      </p:sp>
      <p:sp>
        <p:nvSpPr>
          <p:cNvPr id="17" name="TextBox 17"/>
          <p:cNvSpPr txBox="1"/>
          <p:nvPr/>
        </p:nvSpPr>
        <p:spPr>
          <a:xfrm>
            <a:off x="1990448" y="2182442"/>
            <a:ext cx="2154359" cy="405409"/>
          </a:xfrm>
          <a:prstGeom prst="rect">
            <a:avLst/>
          </a:prstGeom>
        </p:spPr>
        <p:txBody>
          <a:bodyPr lIns="0" tIns="0" rIns="0" bIns="0" rtlCol="0" anchor="t">
            <a:spAutoFit/>
          </a:bodyPr>
          <a:lstStyle/>
          <a:p>
            <a:pPr algn="ctr">
              <a:lnSpc>
                <a:spcPts val="3177"/>
              </a:lnSpc>
              <a:spcBef>
                <a:spcPct val="0"/>
              </a:spcBef>
            </a:pPr>
            <a:r>
              <a:rPr lang="en-US" sz="2269" spc="63">
                <a:solidFill>
                  <a:srgbClr val="FFFFFF"/>
                </a:solidFill>
                <a:latin typeface="Poppins Bold"/>
              </a:rPr>
              <a:t>ATTENDANCE</a:t>
            </a:r>
          </a:p>
        </p:txBody>
      </p:sp>
      <p:sp>
        <p:nvSpPr>
          <p:cNvPr id="18" name="TextBox 18"/>
          <p:cNvSpPr txBox="1"/>
          <p:nvPr/>
        </p:nvSpPr>
        <p:spPr>
          <a:xfrm>
            <a:off x="1810882" y="3384912"/>
            <a:ext cx="2513491" cy="405409"/>
          </a:xfrm>
          <a:prstGeom prst="rect">
            <a:avLst/>
          </a:prstGeom>
        </p:spPr>
        <p:txBody>
          <a:bodyPr lIns="0" tIns="0" rIns="0" bIns="0" rtlCol="0" anchor="t">
            <a:spAutoFit/>
          </a:bodyPr>
          <a:lstStyle/>
          <a:p>
            <a:pPr algn="ctr">
              <a:lnSpc>
                <a:spcPts val="3177"/>
              </a:lnSpc>
              <a:spcBef>
                <a:spcPct val="0"/>
              </a:spcBef>
            </a:pPr>
            <a:r>
              <a:rPr lang="en-US" sz="2269" spc="63">
                <a:solidFill>
                  <a:srgbClr val="FFFFFF"/>
                </a:solidFill>
                <a:latin typeface="Poppins Bold"/>
              </a:rPr>
              <a:t>EDUCATION</a:t>
            </a:r>
          </a:p>
        </p:txBody>
      </p:sp>
      <p:sp>
        <p:nvSpPr>
          <p:cNvPr id="19" name="TextBox 19"/>
          <p:cNvSpPr txBox="1"/>
          <p:nvPr/>
        </p:nvSpPr>
        <p:spPr>
          <a:xfrm>
            <a:off x="1900665" y="4593808"/>
            <a:ext cx="2333925" cy="392558"/>
          </a:xfrm>
          <a:prstGeom prst="rect">
            <a:avLst/>
          </a:prstGeom>
        </p:spPr>
        <p:txBody>
          <a:bodyPr lIns="0" tIns="0" rIns="0" bIns="0" rtlCol="0" anchor="t">
            <a:spAutoFit/>
          </a:bodyPr>
          <a:lstStyle/>
          <a:p>
            <a:pPr algn="ctr">
              <a:lnSpc>
                <a:spcPts val="3037"/>
              </a:lnSpc>
              <a:spcBef>
                <a:spcPct val="0"/>
              </a:spcBef>
            </a:pPr>
            <a:r>
              <a:rPr lang="en-US" sz="2169" spc="60">
                <a:solidFill>
                  <a:srgbClr val="FFFFFF"/>
                </a:solidFill>
                <a:latin typeface="Poppins Bold"/>
              </a:rPr>
              <a:t>EVENT RENTALS</a:t>
            </a:r>
          </a:p>
        </p:txBody>
      </p:sp>
      <p:sp>
        <p:nvSpPr>
          <p:cNvPr id="20" name="AutoShape 20"/>
          <p:cNvSpPr/>
          <p:nvPr/>
        </p:nvSpPr>
        <p:spPr>
          <a:xfrm>
            <a:off x="6461340" y="2399434"/>
            <a:ext cx="2139283" cy="0"/>
          </a:xfrm>
          <a:prstGeom prst="line">
            <a:avLst/>
          </a:prstGeom>
          <a:ln w="38100" cap="flat">
            <a:solidFill>
              <a:srgbClr val="F4F4F4"/>
            </a:solidFill>
            <a:prstDash val="solid"/>
            <a:headEnd type="none" w="sm" len="sm"/>
            <a:tailEnd type="arrow" w="med" len="sm"/>
          </a:ln>
        </p:spPr>
        <p:txBody>
          <a:bodyPr/>
          <a:lstStyle/>
          <a:p>
            <a:endParaRPr lang="en-US"/>
          </a:p>
        </p:txBody>
      </p:sp>
      <p:sp>
        <p:nvSpPr>
          <p:cNvPr id="21" name="AutoShape 21"/>
          <p:cNvSpPr/>
          <p:nvPr/>
        </p:nvSpPr>
        <p:spPr>
          <a:xfrm>
            <a:off x="6461340" y="3640004"/>
            <a:ext cx="2139283" cy="0"/>
          </a:xfrm>
          <a:prstGeom prst="line">
            <a:avLst/>
          </a:prstGeom>
          <a:ln w="38100" cap="flat">
            <a:solidFill>
              <a:srgbClr val="F4F4F4"/>
            </a:solidFill>
            <a:prstDash val="solid"/>
            <a:headEnd type="none" w="sm" len="sm"/>
            <a:tailEnd type="arrow" w="med" len="sm"/>
          </a:ln>
        </p:spPr>
        <p:txBody>
          <a:bodyPr/>
          <a:lstStyle/>
          <a:p>
            <a:endParaRPr lang="en-US"/>
          </a:p>
        </p:txBody>
      </p:sp>
      <p:sp>
        <p:nvSpPr>
          <p:cNvPr id="22" name="AutoShape 22"/>
          <p:cNvSpPr/>
          <p:nvPr/>
        </p:nvSpPr>
        <p:spPr>
          <a:xfrm>
            <a:off x="6461340" y="4842475"/>
            <a:ext cx="2139283" cy="0"/>
          </a:xfrm>
          <a:prstGeom prst="line">
            <a:avLst/>
          </a:prstGeom>
          <a:ln w="38100" cap="flat">
            <a:solidFill>
              <a:srgbClr val="F4F4F4"/>
            </a:solidFill>
            <a:prstDash val="solid"/>
            <a:headEnd type="none" w="sm" len="sm"/>
            <a:tailEnd type="arrow" w="med" len="sm"/>
          </a:ln>
        </p:spPr>
        <p:txBody>
          <a:bodyPr/>
          <a:lstStyle/>
          <a:p>
            <a:endParaRPr lang="en-US"/>
          </a:p>
        </p:txBody>
      </p:sp>
      <p:grpSp>
        <p:nvGrpSpPr>
          <p:cNvPr id="23" name="Group 23"/>
          <p:cNvGrpSpPr/>
          <p:nvPr/>
        </p:nvGrpSpPr>
        <p:grpSpPr>
          <a:xfrm>
            <a:off x="1810882" y="5652028"/>
            <a:ext cx="2513491" cy="726220"/>
            <a:chOff x="0" y="0"/>
            <a:chExt cx="524935" cy="151669"/>
          </a:xfrm>
        </p:grpSpPr>
        <p:sp>
          <p:nvSpPr>
            <p:cNvPr id="24" name="Freeform 24"/>
            <p:cNvSpPr/>
            <p:nvPr/>
          </p:nvSpPr>
          <p:spPr>
            <a:xfrm>
              <a:off x="0" y="0"/>
              <a:ext cx="524935" cy="151669"/>
            </a:xfrm>
            <a:custGeom>
              <a:avLst/>
              <a:gdLst/>
              <a:ahLst/>
              <a:cxnLst/>
              <a:rect l="l" t="t" r="r" b="b"/>
              <a:pathLst>
                <a:path w="524935" h="151669">
                  <a:moveTo>
                    <a:pt x="0" y="0"/>
                  </a:moveTo>
                  <a:lnTo>
                    <a:pt x="524935" y="0"/>
                  </a:lnTo>
                  <a:lnTo>
                    <a:pt x="524935" y="151669"/>
                  </a:lnTo>
                  <a:lnTo>
                    <a:pt x="0" y="151669"/>
                  </a:lnTo>
                  <a:close/>
                </a:path>
              </a:pathLst>
            </a:custGeom>
            <a:solidFill>
              <a:srgbClr val="049EE3"/>
            </a:solidFill>
          </p:spPr>
          <p:txBody>
            <a:bodyPr/>
            <a:lstStyle/>
            <a:p>
              <a:endParaRPr lang="en-US"/>
            </a:p>
          </p:txBody>
        </p:sp>
        <p:sp>
          <p:nvSpPr>
            <p:cNvPr id="25" name="TextBox 25"/>
            <p:cNvSpPr txBox="1"/>
            <p:nvPr/>
          </p:nvSpPr>
          <p:spPr>
            <a:xfrm>
              <a:off x="0" y="-57150"/>
              <a:ext cx="524935" cy="208819"/>
            </a:xfrm>
            <a:prstGeom prst="rect">
              <a:avLst/>
            </a:prstGeom>
          </p:spPr>
          <p:txBody>
            <a:bodyPr lIns="50800" tIns="50800" rIns="50800" bIns="50800" rtlCol="0" anchor="ctr"/>
            <a:lstStyle/>
            <a:p>
              <a:pPr algn="ctr">
                <a:lnSpc>
                  <a:spcPts val="2520"/>
                </a:lnSpc>
              </a:pPr>
              <a:endParaRPr/>
            </a:p>
          </p:txBody>
        </p:sp>
      </p:grpSp>
      <p:sp>
        <p:nvSpPr>
          <p:cNvPr id="26" name="AutoShape 26"/>
          <p:cNvSpPr/>
          <p:nvPr/>
        </p:nvSpPr>
        <p:spPr>
          <a:xfrm>
            <a:off x="6461340" y="5996088"/>
            <a:ext cx="2139283" cy="0"/>
          </a:xfrm>
          <a:prstGeom prst="line">
            <a:avLst/>
          </a:prstGeom>
          <a:ln w="38100" cap="flat">
            <a:solidFill>
              <a:srgbClr val="F4F4F4"/>
            </a:solidFill>
            <a:prstDash val="solid"/>
            <a:headEnd type="none" w="sm" len="sm"/>
            <a:tailEnd type="arrow" w="med" len="sm"/>
          </a:ln>
        </p:spPr>
        <p:txBody>
          <a:bodyPr/>
          <a:lstStyle/>
          <a:p>
            <a:endParaRPr lang="en-US"/>
          </a:p>
        </p:txBody>
      </p:sp>
      <p:sp>
        <p:nvSpPr>
          <p:cNvPr id="27" name="TextBox 27"/>
          <p:cNvSpPr txBox="1"/>
          <p:nvPr/>
        </p:nvSpPr>
        <p:spPr>
          <a:xfrm>
            <a:off x="10344393" y="5733833"/>
            <a:ext cx="6628696" cy="457835"/>
          </a:xfrm>
          <a:prstGeom prst="rect">
            <a:avLst/>
          </a:prstGeom>
        </p:spPr>
        <p:txBody>
          <a:bodyPr lIns="0" tIns="0" rIns="0" bIns="0" rtlCol="0" anchor="t">
            <a:spAutoFit/>
          </a:bodyPr>
          <a:lstStyle/>
          <a:p>
            <a:pPr marL="0" lvl="0" indent="0" algn="l">
              <a:lnSpc>
                <a:spcPts val="3640"/>
              </a:lnSpc>
              <a:spcBef>
                <a:spcPct val="0"/>
              </a:spcBef>
            </a:pPr>
            <a:r>
              <a:rPr lang="en-US" sz="2600">
                <a:solidFill>
                  <a:srgbClr val="F4F4F4"/>
                </a:solidFill>
                <a:latin typeface="Poppins"/>
              </a:rPr>
              <a:t>$48,286</a:t>
            </a:r>
          </a:p>
        </p:txBody>
      </p:sp>
      <p:sp>
        <p:nvSpPr>
          <p:cNvPr id="28" name="TextBox 28"/>
          <p:cNvSpPr txBox="1"/>
          <p:nvPr/>
        </p:nvSpPr>
        <p:spPr>
          <a:xfrm>
            <a:off x="1735809" y="5825145"/>
            <a:ext cx="2663636" cy="366523"/>
          </a:xfrm>
          <a:prstGeom prst="rect">
            <a:avLst/>
          </a:prstGeom>
        </p:spPr>
        <p:txBody>
          <a:bodyPr lIns="0" tIns="0" rIns="0" bIns="0" rtlCol="0" anchor="t">
            <a:spAutoFit/>
          </a:bodyPr>
          <a:lstStyle/>
          <a:p>
            <a:pPr algn="ctr">
              <a:lnSpc>
                <a:spcPts val="2897"/>
              </a:lnSpc>
              <a:spcBef>
                <a:spcPct val="0"/>
              </a:spcBef>
            </a:pPr>
            <a:r>
              <a:rPr lang="en-US" sz="2069" spc="57">
                <a:solidFill>
                  <a:srgbClr val="FFFFFF"/>
                </a:solidFill>
                <a:latin typeface="Poppins Bold"/>
              </a:rPr>
              <a:t>SUB PUB REVENUE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AutoShape 2"/>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grpSp>
        <p:nvGrpSpPr>
          <p:cNvPr id="3" name="Group 3"/>
          <p:cNvGrpSpPr/>
          <p:nvPr/>
        </p:nvGrpSpPr>
        <p:grpSpPr>
          <a:xfrm>
            <a:off x="607014" y="2271173"/>
            <a:ext cx="3671279" cy="2384044"/>
            <a:chOff x="0" y="0"/>
            <a:chExt cx="4895038" cy="3178725"/>
          </a:xfrm>
        </p:grpSpPr>
        <p:pic>
          <p:nvPicPr>
            <p:cNvPr id="4" name="Picture 4"/>
            <p:cNvPicPr>
              <a:picLocks noChangeAspect="1"/>
            </p:cNvPicPr>
            <p:nvPr/>
          </p:nvPicPr>
          <p:blipFill>
            <a:blip r:embed="rId2"/>
            <a:srcRect t="1284" b="1284"/>
            <a:stretch>
              <a:fillRect/>
            </a:stretch>
          </p:blipFill>
          <p:spPr>
            <a:xfrm>
              <a:off x="0" y="0"/>
              <a:ext cx="4895038" cy="3178725"/>
            </a:xfrm>
            <a:prstGeom prst="rect">
              <a:avLst/>
            </a:prstGeom>
          </p:spPr>
        </p:pic>
      </p:grpSp>
      <p:grpSp>
        <p:nvGrpSpPr>
          <p:cNvPr id="5" name="Group 5"/>
          <p:cNvGrpSpPr/>
          <p:nvPr/>
        </p:nvGrpSpPr>
        <p:grpSpPr>
          <a:xfrm>
            <a:off x="645365" y="5388642"/>
            <a:ext cx="3594578" cy="2889575"/>
            <a:chOff x="0" y="0"/>
            <a:chExt cx="4792771" cy="3852767"/>
          </a:xfrm>
        </p:grpSpPr>
        <p:pic>
          <p:nvPicPr>
            <p:cNvPr id="6" name="Picture 6"/>
            <p:cNvPicPr>
              <a:picLocks noChangeAspect="1"/>
            </p:cNvPicPr>
            <p:nvPr/>
          </p:nvPicPr>
          <p:blipFill>
            <a:blip r:embed="rId3"/>
            <a:srcRect t="9806" b="9806"/>
            <a:stretch>
              <a:fillRect/>
            </a:stretch>
          </p:blipFill>
          <p:spPr>
            <a:xfrm>
              <a:off x="0" y="0"/>
              <a:ext cx="4792771" cy="3852767"/>
            </a:xfrm>
            <a:prstGeom prst="rect">
              <a:avLst/>
            </a:prstGeom>
          </p:spPr>
        </p:pic>
      </p:grpSp>
      <p:grpSp>
        <p:nvGrpSpPr>
          <p:cNvPr id="7" name="Group 7"/>
          <p:cNvGrpSpPr/>
          <p:nvPr/>
        </p:nvGrpSpPr>
        <p:grpSpPr>
          <a:xfrm>
            <a:off x="9197603" y="1954425"/>
            <a:ext cx="3556917" cy="2440026"/>
            <a:chOff x="0" y="0"/>
            <a:chExt cx="4742556" cy="3253368"/>
          </a:xfrm>
        </p:grpSpPr>
        <p:pic>
          <p:nvPicPr>
            <p:cNvPr id="8" name="Picture 8"/>
            <p:cNvPicPr>
              <a:picLocks noChangeAspect="1"/>
            </p:cNvPicPr>
            <p:nvPr/>
          </p:nvPicPr>
          <p:blipFill>
            <a:blip r:embed="rId4"/>
            <a:srcRect t="4267" b="4267"/>
            <a:stretch>
              <a:fillRect/>
            </a:stretch>
          </p:blipFill>
          <p:spPr>
            <a:xfrm>
              <a:off x="0" y="0"/>
              <a:ext cx="4742556" cy="3253368"/>
            </a:xfrm>
            <a:prstGeom prst="rect">
              <a:avLst/>
            </a:prstGeom>
          </p:spPr>
        </p:pic>
      </p:grpSp>
      <p:grpSp>
        <p:nvGrpSpPr>
          <p:cNvPr id="9" name="Group 9"/>
          <p:cNvGrpSpPr/>
          <p:nvPr/>
        </p:nvGrpSpPr>
        <p:grpSpPr>
          <a:xfrm>
            <a:off x="9665030" y="5627714"/>
            <a:ext cx="3013290" cy="2978690"/>
            <a:chOff x="0" y="0"/>
            <a:chExt cx="4017720" cy="3971587"/>
          </a:xfrm>
        </p:grpSpPr>
        <p:pic>
          <p:nvPicPr>
            <p:cNvPr id="10" name="Picture 10"/>
            <p:cNvPicPr>
              <a:picLocks noChangeAspect="1"/>
            </p:cNvPicPr>
            <p:nvPr/>
          </p:nvPicPr>
          <p:blipFill>
            <a:blip r:embed="rId5"/>
            <a:srcRect l="11768" r="11768"/>
            <a:stretch>
              <a:fillRect/>
            </a:stretch>
          </p:blipFill>
          <p:spPr>
            <a:xfrm>
              <a:off x="0" y="0"/>
              <a:ext cx="4017720" cy="3971587"/>
            </a:xfrm>
            <a:prstGeom prst="rect">
              <a:avLst/>
            </a:prstGeom>
          </p:spPr>
        </p:pic>
      </p:grpSp>
      <p:sp>
        <p:nvSpPr>
          <p:cNvPr id="11" name="AutoShape 11"/>
          <p:cNvSpPr/>
          <p:nvPr/>
        </p:nvSpPr>
        <p:spPr>
          <a:xfrm>
            <a:off x="4485587" y="2436457"/>
            <a:ext cx="2458847" cy="0"/>
          </a:xfrm>
          <a:prstGeom prst="line">
            <a:avLst/>
          </a:prstGeom>
          <a:ln w="38100" cap="flat">
            <a:solidFill>
              <a:srgbClr val="F05822"/>
            </a:solidFill>
            <a:prstDash val="solid"/>
            <a:headEnd type="none" w="sm" len="sm"/>
            <a:tailEnd type="none" w="sm" len="sm"/>
          </a:ln>
        </p:spPr>
        <p:txBody>
          <a:bodyPr/>
          <a:lstStyle/>
          <a:p>
            <a:endParaRPr lang="en-US"/>
          </a:p>
        </p:txBody>
      </p:sp>
      <p:sp>
        <p:nvSpPr>
          <p:cNvPr id="12" name="AutoShape 12"/>
          <p:cNvSpPr/>
          <p:nvPr/>
        </p:nvSpPr>
        <p:spPr>
          <a:xfrm>
            <a:off x="4485587" y="6335426"/>
            <a:ext cx="2458847" cy="0"/>
          </a:xfrm>
          <a:prstGeom prst="line">
            <a:avLst/>
          </a:prstGeom>
          <a:ln w="38100" cap="flat">
            <a:solidFill>
              <a:srgbClr val="F05822"/>
            </a:solidFill>
            <a:prstDash val="solid"/>
            <a:headEnd type="none" w="sm" len="sm"/>
            <a:tailEnd type="none" w="sm" len="sm"/>
          </a:ln>
        </p:spPr>
        <p:txBody>
          <a:bodyPr/>
          <a:lstStyle/>
          <a:p>
            <a:endParaRPr lang="en-US"/>
          </a:p>
        </p:txBody>
      </p:sp>
      <p:sp>
        <p:nvSpPr>
          <p:cNvPr id="13" name="AutoShape 13"/>
          <p:cNvSpPr/>
          <p:nvPr/>
        </p:nvSpPr>
        <p:spPr>
          <a:xfrm>
            <a:off x="13087895" y="2579332"/>
            <a:ext cx="2458847" cy="0"/>
          </a:xfrm>
          <a:prstGeom prst="line">
            <a:avLst/>
          </a:prstGeom>
          <a:ln w="38100" cap="flat">
            <a:solidFill>
              <a:srgbClr val="F05822"/>
            </a:solidFill>
            <a:prstDash val="solid"/>
            <a:headEnd type="none" w="sm" len="sm"/>
            <a:tailEnd type="none" w="sm" len="sm"/>
          </a:ln>
        </p:spPr>
        <p:txBody>
          <a:bodyPr/>
          <a:lstStyle/>
          <a:p>
            <a:endParaRPr lang="en-US"/>
          </a:p>
        </p:txBody>
      </p:sp>
      <p:sp>
        <p:nvSpPr>
          <p:cNvPr id="14" name="AutoShape 14"/>
          <p:cNvSpPr/>
          <p:nvPr/>
        </p:nvSpPr>
        <p:spPr>
          <a:xfrm>
            <a:off x="13087895" y="6354476"/>
            <a:ext cx="2458847" cy="0"/>
          </a:xfrm>
          <a:prstGeom prst="line">
            <a:avLst/>
          </a:prstGeom>
          <a:ln w="38100" cap="flat">
            <a:solidFill>
              <a:srgbClr val="F05822"/>
            </a:solidFill>
            <a:prstDash val="solid"/>
            <a:headEnd type="none" w="sm" len="sm"/>
            <a:tailEnd type="none" w="sm" len="sm"/>
          </a:ln>
        </p:spPr>
        <p:txBody>
          <a:bodyPr/>
          <a:lstStyle/>
          <a:p>
            <a:endParaRPr lang="en-US"/>
          </a:p>
        </p:txBody>
      </p:sp>
      <p:sp>
        <p:nvSpPr>
          <p:cNvPr id="15" name="TextBox 15"/>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05</a:t>
            </a:r>
          </a:p>
        </p:txBody>
      </p:sp>
      <p:sp>
        <p:nvSpPr>
          <p:cNvPr id="16" name="TextBox 16"/>
          <p:cNvSpPr txBox="1"/>
          <p:nvPr/>
        </p:nvSpPr>
        <p:spPr>
          <a:xfrm>
            <a:off x="645365" y="996210"/>
            <a:ext cx="8007451" cy="634365"/>
          </a:xfrm>
          <a:prstGeom prst="rect">
            <a:avLst/>
          </a:prstGeom>
        </p:spPr>
        <p:txBody>
          <a:bodyPr lIns="0" tIns="0" rIns="0" bIns="0" rtlCol="0" anchor="t">
            <a:spAutoFit/>
          </a:bodyPr>
          <a:lstStyle/>
          <a:p>
            <a:pPr>
              <a:lnSpc>
                <a:spcPts val="4620"/>
              </a:lnSpc>
            </a:pPr>
            <a:r>
              <a:rPr lang="en-US" sz="4200">
                <a:solidFill>
                  <a:srgbClr val="FAFAFA"/>
                </a:solidFill>
                <a:latin typeface="Poppins Bold"/>
              </a:rPr>
              <a:t>EXHIBITS</a:t>
            </a:r>
          </a:p>
        </p:txBody>
      </p:sp>
      <p:sp>
        <p:nvSpPr>
          <p:cNvPr id="17" name="TextBox 17"/>
          <p:cNvSpPr txBox="1"/>
          <p:nvPr/>
        </p:nvSpPr>
        <p:spPr>
          <a:xfrm>
            <a:off x="4485587" y="2541232"/>
            <a:ext cx="4658413" cy="2671762"/>
          </a:xfrm>
          <a:prstGeom prst="rect">
            <a:avLst/>
          </a:prstGeom>
        </p:spPr>
        <p:txBody>
          <a:bodyPr lIns="0" tIns="0" rIns="0" bIns="0" rtlCol="0" anchor="t">
            <a:spAutoFit/>
          </a:bodyPr>
          <a:lstStyle/>
          <a:p>
            <a:pPr marL="0" lvl="0" indent="0" algn="l">
              <a:lnSpc>
                <a:spcPts val="2362"/>
              </a:lnSpc>
              <a:spcBef>
                <a:spcPct val="0"/>
              </a:spcBef>
            </a:pPr>
            <a:r>
              <a:rPr lang="en-US" sz="1687">
                <a:solidFill>
                  <a:srgbClr val="F4F4F4"/>
                </a:solidFill>
                <a:latin typeface="Poppins"/>
              </a:rPr>
              <a:t>Bringing Shipwrecks to Life featured state-of-the-art underwater photography by internationally renowned photographer, Becky Kagan Schott of Liquid Productions. This dynamic exhibit included interactive 3D digital models of featured shipwrecks, along with 3D models and authentic shipwreck artifacts from the museum’s collection.</a:t>
            </a:r>
          </a:p>
        </p:txBody>
      </p:sp>
      <p:sp>
        <p:nvSpPr>
          <p:cNvPr id="18" name="TextBox 18"/>
          <p:cNvSpPr txBox="1"/>
          <p:nvPr/>
        </p:nvSpPr>
        <p:spPr>
          <a:xfrm>
            <a:off x="13087895" y="6659276"/>
            <a:ext cx="4658413" cy="2376487"/>
          </a:xfrm>
          <a:prstGeom prst="rect">
            <a:avLst/>
          </a:prstGeom>
        </p:spPr>
        <p:txBody>
          <a:bodyPr lIns="0" tIns="0" rIns="0" bIns="0" rtlCol="0" anchor="t">
            <a:spAutoFit/>
          </a:bodyPr>
          <a:lstStyle/>
          <a:p>
            <a:pPr marL="0" lvl="0" indent="0" algn="l">
              <a:lnSpc>
                <a:spcPts val="2362"/>
              </a:lnSpc>
              <a:spcBef>
                <a:spcPct val="0"/>
              </a:spcBef>
            </a:pPr>
            <a:r>
              <a:rPr lang="en-US" sz="1687">
                <a:solidFill>
                  <a:srgbClr val="F4F4F4"/>
                </a:solidFill>
                <a:latin typeface="Poppins"/>
              </a:rPr>
              <a:t>Located on the museum’s lower level, this permanent installation features some of the oldest self-unloading equipment on the Great Lakes that was salvaged from the shipwreck Adriatic in Sturgeon Bay. This exhibit also includes a hands-on bucket conveyor interactive that demonstrates how the Self-Unloading technology worked.</a:t>
            </a:r>
          </a:p>
        </p:txBody>
      </p:sp>
      <p:sp>
        <p:nvSpPr>
          <p:cNvPr id="19" name="TextBox 19"/>
          <p:cNvSpPr txBox="1"/>
          <p:nvPr/>
        </p:nvSpPr>
        <p:spPr>
          <a:xfrm>
            <a:off x="13087895" y="2727463"/>
            <a:ext cx="4982850" cy="2081212"/>
          </a:xfrm>
          <a:prstGeom prst="rect">
            <a:avLst/>
          </a:prstGeom>
        </p:spPr>
        <p:txBody>
          <a:bodyPr lIns="0" tIns="0" rIns="0" bIns="0" rtlCol="0" anchor="t">
            <a:spAutoFit/>
          </a:bodyPr>
          <a:lstStyle/>
          <a:p>
            <a:pPr marL="0" lvl="0" indent="0" algn="l">
              <a:lnSpc>
                <a:spcPts val="2362"/>
              </a:lnSpc>
              <a:spcBef>
                <a:spcPct val="0"/>
              </a:spcBef>
            </a:pPr>
            <a:r>
              <a:rPr lang="en-US" sz="1687">
                <a:solidFill>
                  <a:srgbClr val="F4F4F4"/>
                </a:solidFill>
                <a:latin typeface="Poppins"/>
              </a:rPr>
              <a:t>This exhibit features dozens of early to mid-20 th century outboard boat motors all made by midwestern companies. These innovative machines feature exceptional design and engineering. Towers of Power is displayed on tall tower structures in the museum’s main concourse.</a:t>
            </a:r>
          </a:p>
        </p:txBody>
      </p:sp>
      <p:sp>
        <p:nvSpPr>
          <p:cNvPr id="20" name="TextBox 20"/>
          <p:cNvSpPr txBox="1"/>
          <p:nvPr/>
        </p:nvSpPr>
        <p:spPr>
          <a:xfrm>
            <a:off x="4485587" y="6621176"/>
            <a:ext cx="4769867" cy="1785937"/>
          </a:xfrm>
          <a:prstGeom prst="rect">
            <a:avLst/>
          </a:prstGeom>
        </p:spPr>
        <p:txBody>
          <a:bodyPr lIns="0" tIns="0" rIns="0" bIns="0" rtlCol="0" anchor="t">
            <a:spAutoFit/>
          </a:bodyPr>
          <a:lstStyle/>
          <a:p>
            <a:pPr marL="0" lvl="0" indent="0" algn="l">
              <a:lnSpc>
                <a:spcPts val="2362"/>
              </a:lnSpc>
              <a:spcBef>
                <a:spcPct val="0"/>
              </a:spcBef>
            </a:pPr>
            <a:r>
              <a:rPr lang="en-US" sz="1687">
                <a:solidFill>
                  <a:srgbClr val="F4F4F4"/>
                </a:solidFill>
                <a:latin typeface="Poppins"/>
              </a:rPr>
              <a:t>The Lakeshore Artists Guild in partnership with the Wisconsin Maritime Museum presented the Tiny Art Show for the first time at the museum. The temporary exhibit featured over 150 pieces of art by 38 regional artists.</a:t>
            </a:r>
          </a:p>
        </p:txBody>
      </p:sp>
      <p:sp>
        <p:nvSpPr>
          <p:cNvPr id="21" name="TextBox 21"/>
          <p:cNvSpPr txBox="1"/>
          <p:nvPr/>
        </p:nvSpPr>
        <p:spPr>
          <a:xfrm>
            <a:off x="4485587" y="1887750"/>
            <a:ext cx="4381714" cy="400872"/>
          </a:xfrm>
          <a:prstGeom prst="rect">
            <a:avLst/>
          </a:prstGeom>
        </p:spPr>
        <p:txBody>
          <a:bodyPr lIns="0" tIns="0" rIns="0" bIns="0" rtlCol="0" anchor="t">
            <a:spAutoFit/>
          </a:bodyPr>
          <a:lstStyle/>
          <a:p>
            <a:pPr marL="0" lvl="0" indent="0" algn="l">
              <a:lnSpc>
                <a:spcPts val="3104"/>
              </a:lnSpc>
              <a:spcBef>
                <a:spcPct val="0"/>
              </a:spcBef>
            </a:pPr>
            <a:r>
              <a:rPr lang="en-US" sz="2217">
                <a:solidFill>
                  <a:srgbClr val="F4F4F4"/>
                </a:solidFill>
                <a:latin typeface="Poppins Bold"/>
              </a:rPr>
              <a:t>Bringing Shipwrecks to Life</a:t>
            </a:r>
          </a:p>
        </p:txBody>
      </p:sp>
      <p:sp>
        <p:nvSpPr>
          <p:cNvPr id="22" name="TextBox 22"/>
          <p:cNvSpPr txBox="1"/>
          <p:nvPr/>
        </p:nvSpPr>
        <p:spPr>
          <a:xfrm>
            <a:off x="13087895" y="5408751"/>
            <a:ext cx="4238896" cy="791397"/>
          </a:xfrm>
          <a:prstGeom prst="rect">
            <a:avLst/>
          </a:prstGeom>
        </p:spPr>
        <p:txBody>
          <a:bodyPr lIns="0" tIns="0" rIns="0" bIns="0" rtlCol="0" anchor="t">
            <a:spAutoFit/>
          </a:bodyPr>
          <a:lstStyle/>
          <a:p>
            <a:pPr marL="0" lvl="0" indent="0" algn="l">
              <a:lnSpc>
                <a:spcPts val="3104"/>
              </a:lnSpc>
              <a:spcBef>
                <a:spcPct val="0"/>
              </a:spcBef>
            </a:pPr>
            <a:r>
              <a:rPr lang="en-US" sz="2217">
                <a:solidFill>
                  <a:srgbClr val="F4F4F4"/>
                </a:solidFill>
                <a:latin typeface="Poppins Bold"/>
              </a:rPr>
              <a:t>ADRIATIC and the Birth of Self-Unloading Ships</a:t>
            </a:r>
          </a:p>
        </p:txBody>
      </p:sp>
      <p:sp>
        <p:nvSpPr>
          <p:cNvPr id="23" name="TextBox 23"/>
          <p:cNvSpPr txBox="1"/>
          <p:nvPr/>
        </p:nvSpPr>
        <p:spPr>
          <a:xfrm>
            <a:off x="13087895" y="1692024"/>
            <a:ext cx="4238896" cy="791397"/>
          </a:xfrm>
          <a:prstGeom prst="rect">
            <a:avLst/>
          </a:prstGeom>
        </p:spPr>
        <p:txBody>
          <a:bodyPr lIns="0" tIns="0" rIns="0" bIns="0" rtlCol="0" anchor="t">
            <a:spAutoFit/>
          </a:bodyPr>
          <a:lstStyle/>
          <a:p>
            <a:pPr marL="0" lvl="0" indent="0" algn="l">
              <a:lnSpc>
                <a:spcPts val="3104"/>
              </a:lnSpc>
              <a:spcBef>
                <a:spcPct val="0"/>
              </a:spcBef>
            </a:pPr>
            <a:r>
              <a:rPr lang="en-US" sz="2217">
                <a:solidFill>
                  <a:srgbClr val="F4F4F4"/>
                </a:solidFill>
                <a:latin typeface="Poppins Bold"/>
              </a:rPr>
              <a:t>Towers of Power – A Century of Outboard Motors</a:t>
            </a:r>
          </a:p>
        </p:txBody>
      </p:sp>
      <p:sp>
        <p:nvSpPr>
          <p:cNvPr id="24" name="TextBox 24"/>
          <p:cNvSpPr txBox="1"/>
          <p:nvPr/>
        </p:nvSpPr>
        <p:spPr>
          <a:xfrm>
            <a:off x="4485587" y="5779286"/>
            <a:ext cx="2854108" cy="400872"/>
          </a:xfrm>
          <a:prstGeom prst="rect">
            <a:avLst/>
          </a:prstGeom>
        </p:spPr>
        <p:txBody>
          <a:bodyPr lIns="0" tIns="0" rIns="0" bIns="0" rtlCol="0" anchor="t">
            <a:spAutoFit/>
          </a:bodyPr>
          <a:lstStyle/>
          <a:p>
            <a:pPr marL="0" lvl="0" indent="0" algn="l">
              <a:lnSpc>
                <a:spcPts val="3104"/>
              </a:lnSpc>
              <a:spcBef>
                <a:spcPct val="0"/>
              </a:spcBef>
            </a:pPr>
            <a:r>
              <a:rPr lang="en-US" sz="2217">
                <a:solidFill>
                  <a:srgbClr val="F4F4F4"/>
                </a:solidFill>
                <a:latin typeface="Poppins Bold"/>
              </a:rPr>
              <a:t>The Tiny Art Show</a:t>
            </a:r>
          </a:p>
        </p:txBody>
      </p:sp>
      <p:sp>
        <p:nvSpPr>
          <p:cNvPr id="25" name="TextBox 25"/>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sp>
        <p:nvSpPr>
          <p:cNvPr id="2" name="AutoShape 2"/>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grpSp>
        <p:nvGrpSpPr>
          <p:cNvPr id="3" name="Group 3"/>
          <p:cNvGrpSpPr/>
          <p:nvPr/>
        </p:nvGrpSpPr>
        <p:grpSpPr>
          <a:xfrm>
            <a:off x="607014" y="2121524"/>
            <a:ext cx="3671279" cy="2533693"/>
            <a:chOff x="0" y="0"/>
            <a:chExt cx="4895038" cy="3378257"/>
          </a:xfrm>
        </p:grpSpPr>
        <p:pic>
          <p:nvPicPr>
            <p:cNvPr id="4" name="Picture 4"/>
            <p:cNvPicPr>
              <a:picLocks noChangeAspect="1"/>
            </p:cNvPicPr>
            <p:nvPr/>
          </p:nvPicPr>
          <p:blipFill>
            <a:blip r:embed="rId2"/>
            <a:srcRect b="4972"/>
            <a:stretch>
              <a:fillRect/>
            </a:stretch>
          </p:blipFill>
          <p:spPr>
            <a:xfrm>
              <a:off x="0" y="0"/>
              <a:ext cx="4895038" cy="3378257"/>
            </a:xfrm>
            <a:prstGeom prst="rect">
              <a:avLst/>
            </a:prstGeom>
          </p:spPr>
        </p:pic>
      </p:grpSp>
      <p:grpSp>
        <p:nvGrpSpPr>
          <p:cNvPr id="5" name="Group 5"/>
          <p:cNvGrpSpPr/>
          <p:nvPr/>
        </p:nvGrpSpPr>
        <p:grpSpPr>
          <a:xfrm>
            <a:off x="5549422" y="5692096"/>
            <a:ext cx="3594578" cy="3566204"/>
            <a:chOff x="0" y="0"/>
            <a:chExt cx="4792771" cy="4754939"/>
          </a:xfrm>
        </p:grpSpPr>
        <p:pic>
          <p:nvPicPr>
            <p:cNvPr id="6" name="Picture 6"/>
            <p:cNvPicPr>
              <a:picLocks noChangeAspect="1"/>
            </p:cNvPicPr>
            <p:nvPr/>
          </p:nvPicPr>
          <p:blipFill>
            <a:blip r:embed="rId3"/>
            <a:srcRect t="8916" b="25167"/>
            <a:stretch>
              <a:fillRect/>
            </a:stretch>
          </p:blipFill>
          <p:spPr>
            <a:xfrm>
              <a:off x="0" y="0"/>
              <a:ext cx="4792771" cy="4754939"/>
            </a:xfrm>
            <a:prstGeom prst="rect">
              <a:avLst/>
            </a:prstGeom>
          </p:spPr>
        </p:pic>
      </p:grpSp>
      <p:sp>
        <p:nvSpPr>
          <p:cNvPr id="7" name="AutoShape 7"/>
          <p:cNvSpPr/>
          <p:nvPr/>
        </p:nvSpPr>
        <p:spPr>
          <a:xfrm>
            <a:off x="4485587" y="2436457"/>
            <a:ext cx="2458847" cy="0"/>
          </a:xfrm>
          <a:prstGeom prst="line">
            <a:avLst/>
          </a:prstGeom>
          <a:ln w="38100" cap="flat">
            <a:solidFill>
              <a:srgbClr val="F05822"/>
            </a:solidFill>
            <a:prstDash val="solid"/>
            <a:headEnd type="none" w="sm" len="sm"/>
            <a:tailEnd type="none" w="sm" len="sm"/>
          </a:ln>
        </p:spPr>
        <p:txBody>
          <a:bodyPr/>
          <a:lstStyle/>
          <a:p>
            <a:endParaRPr lang="en-US"/>
          </a:p>
        </p:txBody>
      </p:sp>
      <p:sp>
        <p:nvSpPr>
          <p:cNvPr id="8" name="AutoShape 8"/>
          <p:cNvSpPr/>
          <p:nvPr/>
        </p:nvSpPr>
        <p:spPr>
          <a:xfrm>
            <a:off x="10002761" y="6199208"/>
            <a:ext cx="2458847" cy="0"/>
          </a:xfrm>
          <a:prstGeom prst="line">
            <a:avLst/>
          </a:prstGeom>
          <a:ln w="38100" cap="flat">
            <a:solidFill>
              <a:srgbClr val="F05822"/>
            </a:solidFill>
            <a:prstDash val="solid"/>
            <a:headEnd type="none" w="sm" len="sm"/>
            <a:tailEnd type="none" w="sm" len="sm"/>
          </a:ln>
        </p:spPr>
        <p:txBody>
          <a:bodyPr/>
          <a:lstStyle/>
          <a:p>
            <a:endParaRPr lang="en-US"/>
          </a:p>
        </p:txBody>
      </p:sp>
      <p:sp>
        <p:nvSpPr>
          <p:cNvPr id="9" name="AutoShape 9"/>
          <p:cNvSpPr/>
          <p:nvPr/>
        </p:nvSpPr>
        <p:spPr>
          <a:xfrm>
            <a:off x="12940565" y="2417407"/>
            <a:ext cx="2458847" cy="0"/>
          </a:xfrm>
          <a:prstGeom prst="line">
            <a:avLst/>
          </a:prstGeom>
          <a:ln w="38100" cap="flat">
            <a:solidFill>
              <a:srgbClr val="F05822"/>
            </a:solidFill>
            <a:prstDash val="solid"/>
            <a:headEnd type="none" w="sm" len="sm"/>
            <a:tailEnd type="none" w="sm" len="sm"/>
          </a:ln>
        </p:spPr>
        <p:txBody>
          <a:bodyPr/>
          <a:lstStyle/>
          <a:p>
            <a:endParaRPr lang="en-US"/>
          </a:p>
        </p:txBody>
      </p:sp>
      <p:sp>
        <p:nvSpPr>
          <p:cNvPr id="10" name="TextBox 10"/>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06</a:t>
            </a:r>
          </a:p>
        </p:txBody>
      </p:sp>
      <p:sp>
        <p:nvSpPr>
          <p:cNvPr id="11" name="TextBox 11"/>
          <p:cNvSpPr txBox="1"/>
          <p:nvPr/>
        </p:nvSpPr>
        <p:spPr>
          <a:xfrm>
            <a:off x="645365" y="996210"/>
            <a:ext cx="8007451" cy="634365"/>
          </a:xfrm>
          <a:prstGeom prst="rect">
            <a:avLst/>
          </a:prstGeom>
        </p:spPr>
        <p:txBody>
          <a:bodyPr lIns="0" tIns="0" rIns="0" bIns="0" rtlCol="0" anchor="t">
            <a:spAutoFit/>
          </a:bodyPr>
          <a:lstStyle/>
          <a:p>
            <a:pPr>
              <a:lnSpc>
                <a:spcPts val="4620"/>
              </a:lnSpc>
            </a:pPr>
            <a:r>
              <a:rPr lang="en-US" sz="4200">
                <a:solidFill>
                  <a:srgbClr val="FAFAFA"/>
                </a:solidFill>
                <a:latin typeface="Poppins Bold"/>
              </a:rPr>
              <a:t>EXHIBITS</a:t>
            </a:r>
          </a:p>
        </p:txBody>
      </p:sp>
      <p:sp>
        <p:nvSpPr>
          <p:cNvPr id="12" name="TextBox 12"/>
          <p:cNvSpPr txBox="1"/>
          <p:nvPr/>
        </p:nvSpPr>
        <p:spPr>
          <a:xfrm>
            <a:off x="4485587" y="2541232"/>
            <a:ext cx="4658413" cy="2376487"/>
          </a:xfrm>
          <a:prstGeom prst="rect">
            <a:avLst/>
          </a:prstGeom>
        </p:spPr>
        <p:txBody>
          <a:bodyPr lIns="0" tIns="0" rIns="0" bIns="0" rtlCol="0" anchor="t">
            <a:spAutoFit/>
          </a:bodyPr>
          <a:lstStyle/>
          <a:p>
            <a:pPr marL="0" lvl="0" indent="0" algn="l">
              <a:lnSpc>
                <a:spcPts val="2362"/>
              </a:lnSpc>
              <a:spcBef>
                <a:spcPct val="0"/>
              </a:spcBef>
            </a:pPr>
            <a:r>
              <a:rPr lang="en-US" sz="1687">
                <a:solidFill>
                  <a:srgbClr val="F4F4F4"/>
                </a:solidFill>
                <a:latin typeface="Poppins"/>
              </a:rPr>
              <a:t>The Wisconsin-Built Boat Gallery showcases a recent donation to the museum’s permanent collection. Emma is a 20-foot-long wooden launch, built in 1899 by the Pierce Engine Company of Racine, WI. The boat spent much of its early life on the lakes around Milwaukee, before being restored by Bruce Renquist in the 1990s.</a:t>
            </a:r>
          </a:p>
        </p:txBody>
      </p:sp>
      <p:sp>
        <p:nvSpPr>
          <p:cNvPr id="13" name="TextBox 13"/>
          <p:cNvSpPr txBox="1"/>
          <p:nvPr/>
        </p:nvSpPr>
        <p:spPr>
          <a:xfrm>
            <a:off x="12086375" y="2574004"/>
            <a:ext cx="4982850" cy="2081212"/>
          </a:xfrm>
          <a:prstGeom prst="rect">
            <a:avLst/>
          </a:prstGeom>
        </p:spPr>
        <p:txBody>
          <a:bodyPr lIns="0" tIns="0" rIns="0" bIns="0" rtlCol="0" anchor="t">
            <a:spAutoFit/>
          </a:bodyPr>
          <a:lstStyle/>
          <a:p>
            <a:pPr marL="0" lvl="0" indent="0" algn="l">
              <a:lnSpc>
                <a:spcPts val="2362"/>
              </a:lnSpc>
              <a:spcBef>
                <a:spcPct val="0"/>
              </a:spcBef>
            </a:pPr>
            <a:r>
              <a:rPr lang="en-US" sz="1687">
                <a:solidFill>
                  <a:srgbClr val="F4F4F4"/>
                </a:solidFill>
                <a:latin typeface="Poppins"/>
              </a:rPr>
              <a:t>Upgrades to the Model Boat Gallery featured a recently completed model of Milwaukee’s fabled sailing vessel Moonlight, built by Ted McCutcheon. Discover how this renowned ship modeler combined historical research and mathematical precision to produce this beautiful fully rigged schooner model.</a:t>
            </a:r>
          </a:p>
        </p:txBody>
      </p:sp>
      <p:sp>
        <p:nvSpPr>
          <p:cNvPr id="14" name="TextBox 14"/>
          <p:cNvSpPr txBox="1"/>
          <p:nvPr/>
        </p:nvSpPr>
        <p:spPr>
          <a:xfrm>
            <a:off x="10002761" y="6492279"/>
            <a:ext cx="5543982" cy="2081212"/>
          </a:xfrm>
          <a:prstGeom prst="rect">
            <a:avLst/>
          </a:prstGeom>
        </p:spPr>
        <p:txBody>
          <a:bodyPr lIns="0" tIns="0" rIns="0" bIns="0" rtlCol="0" anchor="t">
            <a:spAutoFit/>
          </a:bodyPr>
          <a:lstStyle/>
          <a:p>
            <a:pPr marL="0" lvl="0" indent="0" algn="l">
              <a:lnSpc>
                <a:spcPts val="2362"/>
              </a:lnSpc>
              <a:spcBef>
                <a:spcPct val="0"/>
              </a:spcBef>
            </a:pPr>
            <a:r>
              <a:rPr lang="en-US" sz="1687">
                <a:solidFill>
                  <a:srgbClr val="F4F4F4"/>
                </a:solidFill>
                <a:latin typeface="Poppins"/>
              </a:rPr>
              <a:t>Experience these curious and deadly creatures up close with a tank filled with live sea lampreys collected from the Peshtigo River. Learn about how aquatic biologists are battling these predators, while safeguarding a world-class fishery. This interactive exhibit is located in the Invasive Species Lab in the museum's lower level.</a:t>
            </a:r>
          </a:p>
        </p:txBody>
      </p:sp>
      <p:sp>
        <p:nvSpPr>
          <p:cNvPr id="15" name="TextBox 15"/>
          <p:cNvSpPr txBox="1"/>
          <p:nvPr/>
        </p:nvSpPr>
        <p:spPr>
          <a:xfrm>
            <a:off x="4485587" y="1887750"/>
            <a:ext cx="4381714" cy="400872"/>
          </a:xfrm>
          <a:prstGeom prst="rect">
            <a:avLst/>
          </a:prstGeom>
        </p:spPr>
        <p:txBody>
          <a:bodyPr lIns="0" tIns="0" rIns="0" bIns="0" rtlCol="0" anchor="t">
            <a:spAutoFit/>
          </a:bodyPr>
          <a:lstStyle/>
          <a:p>
            <a:pPr marL="0" lvl="0" indent="0" algn="l">
              <a:lnSpc>
                <a:spcPts val="3104"/>
              </a:lnSpc>
              <a:spcBef>
                <a:spcPct val="0"/>
              </a:spcBef>
            </a:pPr>
            <a:r>
              <a:rPr lang="en-US" sz="2217">
                <a:solidFill>
                  <a:srgbClr val="F4F4F4"/>
                </a:solidFill>
                <a:latin typeface="Poppins Bold"/>
              </a:rPr>
              <a:t>Electric Launches of the 1890s</a:t>
            </a:r>
          </a:p>
        </p:txBody>
      </p:sp>
      <p:sp>
        <p:nvSpPr>
          <p:cNvPr id="16" name="TextBox 16"/>
          <p:cNvSpPr txBox="1"/>
          <p:nvPr/>
        </p:nvSpPr>
        <p:spPr>
          <a:xfrm>
            <a:off x="12458352" y="1806984"/>
            <a:ext cx="4238896" cy="400872"/>
          </a:xfrm>
          <a:prstGeom prst="rect">
            <a:avLst/>
          </a:prstGeom>
        </p:spPr>
        <p:txBody>
          <a:bodyPr lIns="0" tIns="0" rIns="0" bIns="0" rtlCol="0" anchor="t">
            <a:spAutoFit/>
          </a:bodyPr>
          <a:lstStyle/>
          <a:p>
            <a:pPr marL="0" lvl="0" indent="0" algn="l">
              <a:lnSpc>
                <a:spcPts val="3104"/>
              </a:lnSpc>
              <a:spcBef>
                <a:spcPct val="0"/>
              </a:spcBef>
            </a:pPr>
            <a:r>
              <a:rPr lang="en-US" sz="2217">
                <a:solidFill>
                  <a:srgbClr val="F4F4F4"/>
                </a:solidFill>
                <a:latin typeface="Poppins Bold"/>
              </a:rPr>
              <a:t>Modeling the Age of Sail</a:t>
            </a:r>
          </a:p>
        </p:txBody>
      </p:sp>
      <p:sp>
        <p:nvSpPr>
          <p:cNvPr id="17" name="TextBox 17"/>
          <p:cNvSpPr txBox="1"/>
          <p:nvPr/>
        </p:nvSpPr>
        <p:spPr>
          <a:xfrm>
            <a:off x="10002761" y="5625421"/>
            <a:ext cx="4167229" cy="400872"/>
          </a:xfrm>
          <a:prstGeom prst="rect">
            <a:avLst/>
          </a:prstGeom>
        </p:spPr>
        <p:txBody>
          <a:bodyPr lIns="0" tIns="0" rIns="0" bIns="0" rtlCol="0" anchor="t">
            <a:spAutoFit/>
          </a:bodyPr>
          <a:lstStyle/>
          <a:p>
            <a:pPr marL="0" lvl="0" indent="0" algn="l">
              <a:lnSpc>
                <a:spcPts val="3104"/>
              </a:lnSpc>
              <a:spcBef>
                <a:spcPct val="0"/>
              </a:spcBef>
            </a:pPr>
            <a:r>
              <a:rPr lang="en-US" sz="2217">
                <a:solidFill>
                  <a:srgbClr val="F4F4F4"/>
                </a:solidFill>
                <a:latin typeface="Poppins Bold"/>
              </a:rPr>
              <a:t>Attack of the Sea Lampreys!</a:t>
            </a:r>
          </a:p>
        </p:txBody>
      </p:sp>
      <p:sp>
        <p:nvSpPr>
          <p:cNvPr id="18" name="TextBox 18"/>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grpSp>
        <p:nvGrpSpPr>
          <p:cNvPr id="2" name="Group 2"/>
          <p:cNvGrpSpPr/>
          <p:nvPr/>
        </p:nvGrpSpPr>
        <p:grpSpPr>
          <a:xfrm>
            <a:off x="0" y="5249841"/>
            <a:ext cx="8439287" cy="3082829"/>
            <a:chOff x="0" y="0"/>
            <a:chExt cx="19540939" cy="7138205"/>
          </a:xfrm>
        </p:grpSpPr>
        <p:sp>
          <p:nvSpPr>
            <p:cNvPr id="3" name="Freeform 3"/>
            <p:cNvSpPr/>
            <p:nvPr/>
          </p:nvSpPr>
          <p:spPr>
            <a:xfrm>
              <a:off x="0" y="0"/>
              <a:ext cx="19540939" cy="7138205"/>
            </a:xfrm>
            <a:custGeom>
              <a:avLst/>
              <a:gdLst/>
              <a:ahLst/>
              <a:cxnLst/>
              <a:rect l="l" t="t" r="r" b="b"/>
              <a:pathLst>
                <a:path w="19540939" h="7138205">
                  <a:moveTo>
                    <a:pt x="0" y="0"/>
                  </a:moveTo>
                  <a:lnTo>
                    <a:pt x="19540939" y="0"/>
                  </a:lnTo>
                  <a:lnTo>
                    <a:pt x="19540939" y="7138205"/>
                  </a:lnTo>
                  <a:lnTo>
                    <a:pt x="0" y="7138205"/>
                  </a:lnTo>
                  <a:close/>
                </a:path>
              </a:pathLst>
            </a:custGeom>
            <a:solidFill>
              <a:srgbClr val="F05822"/>
            </a:solidFill>
          </p:spPr>
          <p:txBody>
            <a:bodyPr/>
            <a:lstStyle/>
            <a:p>
              <a:endParaRPr lang="en-US"/>
            </a:p>
          </p:txBody>
        </p:sp>
        <p:sp>
          <p:nvSpPr>
            <p:cNvPr id="4" name="TextBox 4"/>
            <p:cNvSpPr txBox="1"/>
            <p:nvPr/>
          </p:nvSpPr>
          <p:spPr>
            <a:xfrm>
              <a:off x="0" y="-57150"/>
              <a:ext cx="19540939" cy="7195355"/>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9508355" y="5143500"/>
            <a:ext cx="7042638" cy="4734658"/>
            <a:chOff x="0" y="0"/>
            <a:chExt cx="1854851" cy="1246988"/>
          </a:xfrm>
        </p:grpSpPr>
        <p:sp>
          <p:nvSpPr>
            <p:cNvPr id="6" name="Freeform 6"/>
            <p:cNvSpPr/>
            <p:nvPr/>
          </p:nvSpPr>
          <p:spPr>
            <a:xfrm>
              <a:off x="0" y="0"/>
              <a:ext cx="1854851" cy="1246988"/>
            </a:xfrm>
            <a:custGeom>
              <a:avLst/>
              <a:gdLst/>
              <a:ahLst/>
              <a:cxnLst/>
              <a:rect l="l" t="t" r="r" b="b"/>
              <a:pathLst>
                <a:path w="1854851" h="1246988">
                  <a:moveTo>
                    <a:pt x="56064" y="0"/>
                  </a:moveTo>
                  <a:lnTo>
                    <a:pt x="1798787" y="0"/>
                  </a:lnTo>
                  <a:cubicBezTo>
                    <a:pt x="1829751" y="0"/>
                    <a:pt x="1854851" y="25101"/>
                    <a:pt x="1854851" y="56064"/>
                  </a:cubicBezTo>
                  <a:lnTo>
                    <a:pt x="1854851" y="1190924"/>
                  </a:lnTo>
                  <a:cubicBezTo>
                    <a:pt x="1854851" y="1205793"/>
                    <a:pt x="1848945" y="1220053"/>
                    <a:pt x="1838431" y="1230567"/>
                  </a:cubicBezTo>
                  <a:cubicBezTo>
                    <a:pt x="1827917" y="1241081"/>
                    <a:pt x="1813657" y="1246988"/>
                    <a:pt x="1798787" y="1246988"/>
                  </a:cubicBezTo>
                  <a:lnTo>
                    <a:pt x="56064" y="1246988"/>
                  </a:lnTo>
                  <a:cubicBezTo>
                    <a:pt x="25101" y="1246988"/>
                    <a:pt x="0" y="1221887"/>
                    <a:pt x="0" y="1190924"/>
                  </a:cubicBezTo>
                  <a:lnTo>
                    <a:pt x="0" y="56064"/>
                  </a:lnTo>
                  <a:cubicBezTo>
                    <a:pt x="0" y="25101"/>
                    <a:pt x="25101" y="0"/>
                    <a:pt x="56064" y="0"/>
                  </a:cubicBezTo>
                  <a:close/>
                </a:path>
              </a:pathLst>
            </a:custGeom>
            <a:solidFill>
              <a:srgbClr val="FEFCFF"/>
            </a:solidFill>
          </p:spPr>
          <p:txBody>
            <a:bodyPr/>
            <a:lstStyle/>
            <a:p>
              <a:endParaRPr lang="en-US"/>
            </a:p>
          </p:txBody>
        </p:sp>
        <p:sp>
          <p:nvSpPr>
            <p:cNvPr id="7" name="TextBox 7"/>
            <p:cNvSpPr txBox="1"/>
            <p:nvPr/>
          </p:nvSpPr>
          <p:spPr>
            <a:xfrm>
              <a:off x="0" y="-57150"/>
              <a:ext cx="1854851" cy="1304138"/>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9868816" y="4305574"/>
            <a:ext cx="6442278" cy="5201921"/>
            <a:chOff x="0" y="0"/>
            <a:chExt cx="8589704" cy="6935895"/>
          </a:xfrm>
        </p:grpSpPr>
        <p:pic>
          <p:nvPicPr>
            <p:cNvPr id="9" name="Picture 9"/>
            <p:cNvPicPr>
              <a:picLocks noChangeAspect="1"/>
            </p:cNvPicPr>
            <p:nvPr/>
          </p:nvPicPr>
          <p:blipFill>
            <a:blip r:embed="rId2"/>
            <a:srcRect l="23939" t="15430" r="13664" b="7193"/>
            <a:stretch>
              <a:fillRect/>
            </a:stretch>
          </p:blipFill>
          <p:spPr>
            <a:xfrm>
              <a:off x="0" y="0"/>
              <a:ext cx="8589704" cy="6935895"/>
            </a:xfrm>
            <a:prstGeom prst="rect">
              <a:avLst/>
            </a:prstGeom>
          </p:spPr>
        </p:pic>
      </p:grpSp>
      <p:grpSp>
        <p:nvGrpSpPr>
          <p:cNvPr id="10" name="Group 10"/>
          <p:cNvGrpSpPr/>
          <p:nvPr/>
        </p:nvGrpSpPr>
        <p:grpSpPr>
          <a:xfrm>
            <a:off x="14371027" y="669405"/>
            <a:ext cx="3525715" cy="5309120"/>
            <a:chOff x="0" y="0"/>
            <a:chExt cx="928583" cy="1398287"/>
          </a:xfrm>
        </p:grpSpPr>
        <p:sp>
          <p:nvSpPr>
            <p:cNvPr id="11" name="Freeform 11"/>
            <p:cNvSpPr/>
            <p:nvPr/>
          </p:nvSpPr>
          <p:spPr>
            <a:xfrm>
              <a:off x="0" y="0"/>
              <a:ext cx="928583" cy="1398287"/>
            </a:xfrm>
            <a:custGeom>
              <a:avLst/>
              <a:gdLst/>
              <a:ahLst/>
              <a:cxnLst/>
              <a:rect l="l" t="t" r="r" b="b"/>
              <a:pathLst>
                <a:path w="928583" h="1398287">
                  <a:moveTo>
                    <a:pt x="111988" y="0"/>
                  </a:moveTo>
                  <a:lnTo>
                    <a:pt x="816595" y="0"/>
                  </a:lnTo>
                  <a:cubicBezTo>
                    <a:pt x="846297" y="0"/>
                    <a:pt x="874781" y="11799"/>
                    <a:pt x="895783" y="32801"/>
                  </a:cubicBezTo>
                  <a:cubicBezTo>
                    <a:pt x="916785" y="53802"/>
                    <a:pt x="928583" y="82287"/>
                    <a:pt x="928583" y="111988"/>
                  </a:cubicBezTo>
                  <a:lnTo>
                    <a:pt x="928583" y="1286299"/>
                  </a:lnTo>
                  <a:cubicBezTo>
                    <a:pt x="928583" y="1316000"/>
                    <a:pt x="916785" y="1344485"/>
                    <a:pt x="895783" y="1365486"/>
                  </a:cubicBezTo>
                  <a:cubicBezTo>
                    <a:pt x="874781" y="1386488"/>
                    <a:pt x="846297" y="1398287"/>
                    <a:pt x="816595" y="1398287"/>
                  </a:cubicBezTo>
                  <a:lnTo>
                    <a:pt x="111988" y="1398287"/>
                  </a:lnTo>
                  <a:cubicBezTo>
                    <a:pt x="82287" y="1398287"/>
                    <a:pt x="53802" y="1386488"/>
                    <a:pt x="32801" y="1365486"/>
                  </a:cubicBezTo>
                  <a:cubicBezTo>
                    <a:pt x="11799" y="1344485"/>
                    <a:pt x="0" y="1316000"/>
                    <a:pt x="0" y="1286299"/>
                  </a:cubicBezTo>
                  <a:lnTo>
                    <a:pt x="0" y="111988"/>
                  </a:lnTo>
                  <a:cubicBezTo>
                    <a:pt x="0" y="82287"/>
                    <a:pt x="11799" y="53802"/>
                    <a:pt x="32801" y="32801"/>
                  </a:cubicBezTo>
                  <a:cubicBezTo>
                    <a:pt x="53802" y="11799"/>
                    <a:pt x="82287" y="0"/>
                    <a:pt x="111988" y="0"/>
                  </a:cubicBezTo>
                  <a:close/>
                </a:path>
              </a:pathLst>
            </a:custGeom>
            <a:solidFill>
              <a:srgbClr val="049EE3"/>
            </a:solidFill>
          </p:spPr>
          <p:txBody>
            <a:bodyPr/>
            <a:lstStyle/>
            <a:p>
              <a:endParaRPr lang="en-US"/>
            </a:p>
          </p:txBody>
        </p:sp>
        <p:sp>
          <p:nvSpPr>
            <p:cNvPr id="12" name="TextBox 12"/>
            <p:cNvSpPr txBox="1"/>
            <p:nvPr/>
          </p:nvSpPr>
          <p:spPr>
            <a:xfrm>
              <a:off x="0" y="-57150"/>
              <a:ext cx="928583" cy="1455437"/>
            </a:xfrm>
            <a:prstGeom prst="rect">
              <a:avLst/>
            </a:prstGeom>
          </p:spPr>
          <p:txBody>
            <a:bodyPr lIns="50800" tIns="50800" rIns="50800" bIns="50800" rtlCol="0" anchor="ctr"/>
            <a:lstStyle/>
            <a:p>
              <a:pPr algn="ctr">
                <a:lnSpc>
                  <a:spcPts val="2520"/>
                </a:lnSpc>
              </a:pPr>
              <a:endParaRPr/>
            </a:p>
          </p:txBody>
        </p:sp>
      </p:grpSp>
      <p:grpSp>
        <p:nvGrpSpPr>
          <p:cNvPr id="13" name="Group 13"/>
          <p:cNvGrpSpPr/>
          <p:nvPr/>
        </p:nvGrpSpPr>
        <p:grpSpPr>
          <a:xfrm>
            <a:off x="14607359" y="876744"/>
            <a:ext cx="3070428" cy="4956913"/>
            <a:chOff x="0" y="0"/>
            <a:chExt cx="4093904" cy="6609218"/>
          </a:xfrm>
        </p:grpSpPr>
        <p:pic>
          <p:nvPicPr>
            <p:cNvPr id="14" name="Picture 14"/>
            <p:cNvPicPr>
              <a:picLocks noChangeAspect="1"/>
            </p:cNvPicPr>
            <p:nvPr/>
          </p:nvPicPr>
          <p:blipFill>
            <a:blip r:embed="rId3"/>
            <a:srcRect l="19892" r="38812"/>
            <a:stretch>
              <a:fillRect/>
            </a:stretch>
          </p:blipFill>
          <p:spPr>
            <a:xfrm>
              <a:off x="0" y="0"/>
              <a:ext cx="4093904" cy="6609218"/>
            </a:xfrm>
            <a:prstGeom prst="rect">
              <a:avLst/>
            </a:prstGeom>
          </p:spPr>
        </p:pic>
      </p:grpSp>
      <p:sp>
        <p:nvSpPr>
          <p:cNvPr id="15" name="AutoShape 15"/>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16" name="AutoShape 16"/>
          <p:cNvSpPr/>
          <p:nvPr/>
        </p:nvSpPr>
        <p:spPr>
          <a:xfrm flipH="1">
            <a:off x="4640632" y="5833658"/>
            <a:ext cx="9524" cy="1915195"/>
          </a:xfrm>
          <a:prstGeom prst="line">
            <a:avLst/>
          </a:prstGeom>
          <a:ln w="28575" cap="flat">
            <a:solidFill>
              <a:srgbClr val="F4F4F4"/>
            </a:solidFill>
            <a:prstDash val="solid"/>
            <a:headEnd type="none" w="sm" len="sm"/>
            <a:tailEnd type="none" w="sm" len="sm"/>
          </a:ln>
        </p:spPr>
        <p:txBody>
          <a:bodyPr/>
          <a:lstStyle/>
          <a:p>
            <a:endParaRPr lang="en-US"/>
          </a:p>
        </p:txBody>
      </p:sp>
      <p:grpSp>
        <p:nvGrpSpPr>
          <p:cNvPr id="17" name="Group 17"/>
          <p:cNvGrpSpPr/>
          <p:nvPr/>
        </p:nvGrpSpPr>
        <p:grpSpPr>
          <a:xfrm>
            <a:off x="9144000" y="1640955"/>
            <a:ext cx="5767754" cy="3877408"/>
            <a:chOff x="0" y="0"/>
            <a:chExt cx="1519079" cy="1021210"/>
          </a:xfrm>
        </p:grpSpPr>
        <p:sp>
          <p:nvSpPr>
            <p:cNvPr id="18" name="Freeform 18"/>
            <p:cNvSpPr/>
            <p:nvPr/>
          </p:nvSpPr>
          <p:spPr>
            <a:xfrm>
              <a:off x="0" y="0"/>
              <a:ext cx="1519079" cy="1021210"/>
            </a:xfrm>
            <a:custGeom>
              <a:avLst/>
              <a:gdLst/>
              <a:ahLst/>
              <a:cxnLst/>
              <a:rect l="l" t="t" r="r" b="b"/>
              <a:pathLst>
                <a:path w="1519079" h="1021210">
                  <a:moveTo>
                    <a:pt x="0" y="0"/>
                  </a:moveTo>
                  <a:lnTo>
                    <a:pt x="1519079" y="0"/>
                  </a:lnTo>
                  <a:lnTo>
                    <a:pt x="1519079" y="1021210"/>
                  </a:lnTo>
                  <a:lnTo>
                    <a:pt x="0" y="1021210"/>
                  </a:lnTo>
                  <a:close/>
                </a:path>
              </a:pathLst>
            </a:custGeom>
            <a:solidFill>
              <a:srgbClr val="F05822"/>
            </a:solidFill>
          </p:spPr>
          <p:txBody>
            <a:bodyPr/>
            <a:lstStyle/>
            <a:p>
              <a:endParaRPr lang="en-US"/>
            </a:p>
          </p:txBody>
        </p:sp>
        <p:sp>
          <p:nvSpPr>
            <p:cNvPr id="19" name="TextBox 19"/>
            <p:cNvSpPr txBox="1"/>
            <p:nvPr/>
          </p:nvSpPr>
          <p:spPr>
            <a:xfrm>
              <a:off x="0" y="-57150"/>
              <a:ext cx="1519079" cy="1078360"/>
            </a:xfrm>
            <a:prstGeom prst="rect">
              <a:avLst/>
            </a:prstGeom>
          </p:spPr>
          <p:txBody>
            <a:bodyPr lIns="50800" tIns="50800" rIns="50800" bIns="50800" rtlCol="0" anchor="ctr"/>
            <a:lstStyle/>
            <a:p>
              <a:pPr algn="ctr">
                <a:lnSpc>
                  <a:spcPts val="2520"/>
                </a:lnSpc>
              </a:pPr>
              <a:endParaRPr/>
            </a:p>
          </p:txBody>
        </p:sp>
      </p:grpSp>
      <p:sp>
        <p:nvSpPr>
          <p:cNvPr id="20" name="Freeform 20"/>
          <p:cNvSpPr/>
          <p:nvPr/>
        </p:nvSpPr>
        <p:spPr>
          <a:xfrm>
            <a:off x="9508355" y="1837629"/>
            <a:ext cx="5099004" cy="3412212"/>
          </a:xfrm>
          <a:custGeom>
            <a:avLst/>
            <a:gdLst/>
            <a:ahLst/>
            <a:cxnLst/>
            <a:rect l="l" t="t" r="r" b="b"/>
            <a:pathLst>
              <a:path w="5099004" h="3412212">
                <a:moveTo>
                  <a:pt x="0" y="0"/>
                </a:moveTo>
                <a:lnTo>
                  <a:pt x="5099004" y="0"/>
                </a:lnTo>
                <a:lnTo>
                  <a:pt x="5099004" y="3412212"/>
                </a:lnTo>
                <a:lnTo>
                  <a:pt x="0" y="3412212"/>
                </a:lnTo>
                <a:lnTo>
                  <a:pt x="0" y="0"/>
                </a:lnTo>
                <a:close/>
              </a:path>
            </a:pathLst>
          </a:custGeom>
          <a:blipFill>
            <a:blip r:embed="rId4"/>
            <a:stretch>
              <a:fillRect t="-6037" b="-6037"/>
            </a:stretch>
          </a:blipFill>
        </p:spPr>
        <p:txBody>
          <a:bodyPr/>
          <a:lstStyle/>
          <a:p>
            <a:endParaRPr lang="en-US"/>
          </a:p>
        </p:txBody>
      </p:sp>
      <p:sp>
        <p:nvSpPr>
          <p:cNvPr id="21" name="TextBox 21"/>
          <p:cNvSpPr txBox="1"/>
          <p:nvPr/>
        </p:nvSpPr>
        <p:spPr>
          <a:xfrm>
            <a:off x="956307" y="3691551"/>
            <a:ext cx="7084463" cy="634365"/>
          </a:xfrm>
          <a:prstGeom prst="rect">
            <a:avLst/>
          </a:prstGeom>
        </p:spPr>
        <p:txBody>
          <a:bodyPr lIns="0" tIns="0" rIns="0" bIns="0" rtlCol="0" anchor="t">
            <a:spAutoFit/>
          </a:bodyPr>
          <a:lstStyle/>
          <a:p>
            <a:pPr>
              <a:lnSpc>
                <a:spcPts val="4620"/>
              </a:lnSpc>
            </a:pPr>
            <a:r>
              <a:rPr lang="en-US" sz="4200">
                <a:solidFill>
                  <a:srgbClr val="FAFAFA"/>
                </a:solidFill>
                <a:latin typeface="Poppins Bold"/>
              </a:rPr>
              <a:t>EDUCATION &amp; OUTREACH</a:t>
            </a:r>
          </a:p>
        </p:txBody>
      </p:sp>
      <p:sp>
        <p:nvSpPr>
          <p:cNvPr id="22" name="TextBox 22"/>
          <p:cNvSpPr txBox="1"/>
          <p:nvPr/>
        </p:nvSpPr>
        <p:spPr>
          <a:xfrm>
            <a:off x="1029089" y="6455119"/>
            <a:ext cx="3348902" cy="443484"/>
          </a:xfrm>
          <a:prstGeom prst="rect">
            <a:avLst/>
          </a:prstGeom>
        </p:spPr>
        <p:txBody>
          <a:bodyPr lIns="0" tIns="0" rIns="0" bIns="0" rtlCol="0" anchor="t">
            <a:spAutoFit/>
          </a:bodyPr>
          <a:lstStyle/>
          <a:p>
            <a:pPr>
              <a:lnSpc>
                <a:spcPts val="3347"/>
              </a:lnSpc>
            </a:pPr>
            <a:r>
              <a:rPr lang="en-US" sz="2699" spc="291">
                <a:solidFill>
                  <a:srgbClr val="F4F4F4"/>
                </a:solidFill>
                <a:latin typeface="Poppins Bold"/>
              </a:rPr>
              <a:t>2,702 IN PERSON</a:t>
            </a:r>
          </a:p>
        </p:txBody>
      </p:sp>
      <p:sp>
        <p:nvSpPr>
          <p:cNvPr id="23" name="TextBox 23"/>
          <p:cNvSpPr txBox="1"/>
          <p:nvPr/>
        </p:nvSpPr>
        <p:spPr>
          <a:xfrm>
            <a:off x="1028700" y="5953094"/>
            <a:ext cx="3190944" cy="399098"/>
          </a:xfrm>
          <a:prstGeom prst="rect">
            <a:avLst/>
          </a:prstGeom>
        </p:spPr>
        <p:txBody>
          <a:bodyPr lIns="0" tIns="0" rIns="0" bIns="0" rtlCol="0" anchor="t">
            <a:spAutoFit/>
          </a:bodyPr>
          <a:lstStyle/>
          <a:p>
            <a:pPr marL="0" lvl="0" indent="0" algn="l">
              <a:lnSpc>
                <a:spcPts val="3202"/>
              </a:lnSpc>
              <a:spcBef>
                <a:spcPct val="0"/>
              </a:spcBef>
            </a:pPr>
            <a:r>
              <a:rPr lang="en-US" sz="2287">
                <a:solidFill>
                  <a:srgbClr val="F4F4F4"/>
                </a:solidFill>
                <a:latin typeface="Poppins"/>
              </a:rPr>
              <a:t>Program Attendance</a:t>
            </a:r>
          </a:p>
        </p:txBody>
      </p:sp>
      <p:sp>
        <p:nvSpPr>
          <p:cNvPr id="24" name="TextBox 24"/>
          <p:cNvSpPr txBox="1"/>
          <p:nvPr/>
        </p:nvSpPr>
        <p:spPr>
          <a:xfrm>
            <a:off x="5068418" y="5940425"/>
            <a:ext cx="2632621" cy="443484"/>
          </a:xfrm>
          <a:prstGeom prst="rect">
            <a:avLst/>
          </a:prstGeom>
        </p:spPr>
        <p:txBody>
          <a:bodyPr lIns="0" tIns="0" rIns="0" bIns="0" rtlCol="0" anchor="t">
            <a:spAutoFit/>
          </a:bodyPr>
          <a:lstStyle/>
          <a:p>
            <a:pPr>
              <a:lnSpc>
                <a:spcPts val="3347"/>
              </a:lnSpc>
            </a:pPr>
            <a:r>
              <a:rPr lang="en-US" sz="2699" spc="291">
                <a:solidFill>
                  <a:srgbClr val="F4F4F4"/>
                </a:solidFill>
                <a:latin typeface="Poppins Bold"/>
              </a:rPr>
              <a:t>3,696</a:t>
            </a:r>
          </a:p>
        </p:txBody>
      </p:sp>
      <p:sp>
        <p:nvSpPr>
          <p:cNvPr id="25" name="TextBox 25"/>
          <p:cNvSpPr txBox="1"/>
          <p:nvPr/>
        </p:nvSpPr>
        <p:spPr>
          <a:xfrm>
            <a:off x="5068418" y="5379746"/>
            <a:ext cx="3227197" cy="399098"/>
          </a:xfrm>
          <a:prstGeom prst="rect">
            <a:avLst/>
          </a:prstGeom>
        </p:spPr>
        <p:txBody>
          <a:bodyPr lIns="0" tIns="0" rIns="0" bIns="0" rtlCol="0" anchor="t">
            <a:spAutoFit/>
          </a:bodyPr>
          <a:lstStyle/>
          <a:p>
            <a:pPr marL="0" lvl="0" indent="0" algn="l">
              <a:lnSpc>
                <a:spcPts val="3202"/>
              </a:lnSpc>
              <a:spcBef>
                <a:spcPct val="0"/>
              </a:spcBef>
            </a:pPr>
            <a:r>
              <a:rPr lang="en-US" sz="2287">
                <a:solidFill>
                  <a:srgbClr val="F4F4F4"/>
                </a:solidFill>
                <a:latin typeface="Poppins"/>
              </a:rPr>
              <a:t>Field Trip Participants</a:t>
            </a:r>
          </a:p>
        </p:txBody>
      </p:sp>
      <p:sp>
        <p:nvSpPr>
          <p:cNvPr id="26" name="TextBox 26"/>
          <p:cNvSpPr txBox="1"/>
          <p:nvPr/>
        </p:nvSpPr>
        <p:spPr>
          <a:xfrm>
            <a:off x="5129296" y="7258483"/>
            <a:ext cx="2911474" cy="731266"/>
          </a:xfrm>
          <a:prstGeom prst="rect">
            <a:avLst/>
          </a:prstGeom>
        </p:spPr>
        <p:txBody>
          <a:bodyPr lIns="0" tIns="0" rIns="0" bIns="0" rtlCol="0" anchor="t">
            <a:spAutoFit/>
          </a:bodyPr>
          <a:lstStyle/>
          <a:p>
            <a:pPr>
              <a:lnSpc>
                <a:spcPts val="2851"/>
              </a:lnSpc>
            </a:pPr>
            <a:r>
              <a:rPr lang="en-US" sz="2299" spc="248">
                <a:solidFill>
                  <a:srgbClr val="F4F4F4"/>
                </a:solidFill>
                <a:latin typeface="Poppins Bold"/>
              </a:rPr>
              <a:t>REACHED 5,500 AT 17 EVENTS</a:t>
            </a:r>
          </a:p>
        </p:txBody>
      </p:sp>
      <p:sp>
        <p:nvSpPr>
          <p:cNvPr id="27" name="TextBox 27"/>
          <p:cNvSpPr txBox="1"/>
          <p:nvPr/>
        </p:nvSpPr>
        <p:spPr>
          <a:xfrm>
            <a:off x="5068029" y="6678411"/>
            <a:ext cx="2633010" cy="399098"/>
          </a:xfrm>
          <a:prstGeom prst="rect">
            <a:avLst/>
          </a:prstGeom>
        </p:spPr>
        <p:txBody>
          <a:bodyPr lIns="0" tIns="0" rIns="0" bIns="0" rtlCol="0" anchor="t">
            <a:spAutoFit/>
          </a:bodyPr>
          <a:lstStyle/>
          <a:p>
            <a:pPr marL="0" lvl="0" indent="0" algn="l">
              <a:lnSpc>
                <a:spcPts val="3202"/>
              </a:lnSpc>
              <a:spcBef>
                <a:spcPct val="0"/>
              </a:spcBef>
            </a:pPr>
            <a:r>
              <a:rPr lang="en-US" sz="2287">
                <a:solidFill>
                  <a:srgbClr val="F4F4F4"/>
                </a:solidFill>
                <a:latin typeface="Poppins"/>
              </a:rPr>
              <a:t>Outreach Events</a:t>
            </a:r>
          </a:p>
        </p:txBody>
      </p:sp>
      <p:sp>
        <p:nvSpPr>
          <p:cNvPr id="28" name="TextBox 28"/>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07</a:t>
            </a:r>
          </a:p>
        </p:txBody>
      </p:sp>
      <p:sp>
        <p:nvSpPr>
          <p:cNvPr id="29" name="TextBox 29"/>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30" name="TextBox 30"/>
          <p:cNvSpPr txBox="1"/>
          <p:nvPr/>
        </p:nvSpPr>
        <p:spPr>
          <a:xfrm>
            <a:off x="1029089" y="7036741"/>
            <a:ext cx="3348902" cy="443484"/>
          </a:xfrm>
          <a:prstGeom prst="rect">
            <a:avLst/>
          </a:prstGeom>
        </p:spPr>
        <p:txBody>
          <a:bodyPr lIns="0" tIns="0" rIns="0" bIns="0" rtlCol="0" anchor="t">
            <a:spAutoFit/>
          </a:bodyPr>
          <a:lstStyle/>
          <a:p>
            <a:pPr>
              <a:lnSpc>
                <a:spcPts val="3347"/>
              </a:lnSpc>
            </a:pPr>
            <a:r>
              <a:rPr lang="en-US" sz="2699" spc="291">
                <a:solidFill>
                  <a:srgbClr val="F4F4F4"/>
                </a:solidFill>
                <a:latin typeface="Poppins Bold"/>
              </a:rPr>
              <a:t>659 ONLINE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2205F"/>
        </a:solidFill>
        <a:effectLst/>
      </p:bgPr>
    </p:bg>
    <p:spTree>
      <p:nvGrpSpPr>
        <p:cNvPr id="1" name=""/>
        <p:cNvGrpSpPr/>
        <p:nvPr/>
      </p:nvGrpSpPr>
      <p:grpSpPr>
        <a:xfrm>
          <a:off x="0" y="0"/>
          <a:ext cx="0" cy="0"/>
          <a:chOff x="0" y="0"/>
          <a:chExt cx="0" cy="0"/>
        </a:xfrm>
      </p:grpSpPr>
      <p:grpSp>
        <p:nvGrpSpPr>
          <p:cNvPr id="2" name="Group 2"/>
          <p:cNvGrpSpPr/>
          <p:nvPr/>
        </p:nvGrpSpPr>
        <p:grpSpPr>
          <a:xfrm>
            <a:off x="0" y="3484437"/>
            <a:ext cx="8439287" cy="3082829"/>
            <a:chOff x="0" y="0"/>
            <a:chExt cx="19540939" cy="7138205"/>
          </a:xfrm>
        </p:grpSpPr>
        <p:sp>
          <p:nvSpPr>
            <p:cNvPr id="3" name="Freeform 3"/>
            <p:cNvSpPr/>
            <p:nvPr/>
          </p:nvSpPr>
          <p:spPr>
            <a:xfrm>
              <a:off x="0" y="0"/>
              <a:ext cx="19540939" cy="7138205"/>
            </a:xfrm>
            <a:custGeom>
              <a:avLst/>
              <a:gdLst/>
              <a:ahLst/>
              <a:cxnLst/>
              <a:rect l="l" t="t" r="r" b="b"/>
              <a:pathLst>
                <a:path w="19540939" h="7138205">
                  <a:moveTo>
                    <a:pt x="0" y="0"/>
                  </a:moveTo>
                  <a:lnTo>
                    <a:pt x="19540939" y="0"/>
                  </a:lnTo>
                  <a:lnTo>
                    <a:pt x="19540939" y="7138205"/>
                  </a:lnTo>
                  <a:lnTo>
                    <a:pt x="0" y="7138205"/>
                  </a:lnTo>
                  <a:close/>
                </a:path>
              </a:pathLst>
            </a:custGeom>
            <a:solidFill>
              <a:srgbClr val="049EE3"/>
            </a:solidFill>
          </p:spPr>
          <p:txBody>
            <a:bodyPr/>
            <a:lstStyle/>
            <a:p>
              <a:endParaRPr lang="en-US"/>
            </a:p>
          </p:txBody>
        </p:sp>
        <p:sp>
          <p:nvSpPr>
            <p:cNvPr id="4" name="TextBox 4"/>
            <p:cNvSpPr txBox="1"/>
            <p:nvPr/>
          </p:nvSpPr>
          <p:spPr>
            <a:xfrm>
              <a:off x="0" y="-57150"/>
              <a:ext cx="19540939" cy="7195355"/>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10672801" y="2298239"/>
            <a:ext cx="6433486" cy="5690522"/>
            <a:chOff x="0" y="0"/>
            <a:chExt cx="8577981" cy="7587362"/>
          </a:xfrm>
        </p:grpSpPr>
        <p:pic>
          <p:nvPicPr>
            <p:cNvPr id="6" name="Picture 6"/>
            <p:cNvPicPr>
              <a:picLocks noChangeAspect="1"/>
            </p:cNvPicPr>
            <p:nvPr/>
          </p:nvPicPr>
          <p:blipFill>
            <a:blip r:embed="rId2"/>
            <a:srcRect l="12314" r="12314"/>
            <a:stretch>
              <a:fillRect/>
            </a:stretch>
          </p:blipFill>
          <p:spPr>
            <a:xfrm>
              <a:off x="0" y="0"/>
              <a:ext cx="8577981" cy="7587362"/>
            </a:xfrm>
            <a:prstGeom prst="rect">
              <a:avLst/>
            </a:prstGeom>
          </p:spPr>
        </p:pic>
      </p:grpSp>
      <p:sp>
        <p:nvSpPr>
          <p:cNvPr id="7" name="TextBox 7"/>
          <p:cNvSpPr txBox="1"/>
          <p:nvPr/>
        </p:nvSpPr>
        <p:spPr>
          <a:xfrm>
            <a:off x="1028700" y="1028700"/>
            <a:ext cx="7084463" cy="634365"/>
          </a:xfrm>
          <a:prstGeom prst="rect">
            <a:avLst/>
          </a:prstGeom>
        </p:spPr>
        <p:txBody>
          <a:bodyPr lIns="0" tIns="0" rIns="0" bIns="0" rtlCol="0" anchor="t">
            <a:spAutoFit/>
          </a:bodyPr>
          <a:lstStyle/>
          <a:p>
            <a:pPr>
              <a:lnSpc>
                <a:spcPts val="4620"/>
              </a:lnSpc>
            </a:pPr>
            <a:r>
              <a:rPr lang="en-US" sz="4200">
                <a:solidFill>
                  <a:srgbClr val="FAFAFA"/>
                </a:solidFill>
                <a:latin typeface="Poppins Bold"/>
              </a:rPr>
              <a:t>OVERNIGHTS </a:t>
            </a:r>
          </a:p>
        </p:txBody>
      </p:sp>
      <p:sp>
        <p:nvSpPr>
          <p:cNvPr id="8" name="TextBox 8"/>
          <p:cNvSpPr txBox="1"/>
          <p:nvPr/>
        </p:nvSpPr>
        <p:spPr>
          <a:xfrm>
            <a:off x="1486364" y="4308951"/>
            <a:ext cx="2632621" cy="443484"/>
          </a:xfrm>
          <a:prstGeom prst="rect">
            <a:avLst/>
          </a:prstGeom>
        </p:spPr>
        <p:txBody>
          <a:bodyPr lIns="0" tIns="0" rIns="0" bIns="0" rtlCol="0" anchor="t">
            <a:spAutoFit/>
          </a:bodyPr>
          <a:lstStyle/>
          <a:p>
            <a:pPr>
              <a:lnSpc>
                <a:spcPts val="3347"/>
              </a:lnSpc>
            </a:pPr>
            <a:r>
              <a:rPr lang="en-US" sz="2699" spc="291">
                <a:solidFill>
                  <a:srgbClr val="F4F4F4"/>
                </a:solidFill>
                <a:latin typeface="Poppins Bold"/>
              </a:rPr>
              <a:t> 3,231</a:t>
            </a:r>
          </a:p>
        </p:txBody>
      </p:sp>
      <p:sp>
        <p:nvSpPr>
          <p:cNvPr id="9" name="TextBox 9"/>
          <p:cNvSpPr txBox="1"/>
          <p:nvPr/>
        </p:nvSpPr>
        <p:spPr>
          <a:xfrm>
            <a:off x="1028700" y="3703082"/>
            <a:ext cx="2633010" cy="375603"/>
          </a:xfrm>
          <a:prstGeom prst="rect">
            <a:avLst/>
          </a:prstGeom>
        </p:spPr>
        <p:txBody>
          <a:bodyPr lIns="0" tIns="0" rIns="0" bIns="0" rtlCol="0" anchor="t">
            <a:spAutoFit/>
          </a:bodyPr>
          <a:lstStyle/>
          <a:p>
            <a:pPr marL="0" lvl="0" indent="0" algn="l">
              <a:lnSpc>
                <a:spcPts val="2922"/>
              </a:lnSpc>
              <a:spcBef>
                <a:spcPct val="0"/>
              </a:spcBef>
            </a:pPr>
            <a:r>
              <a:rPr lang="en-US" sz="2087">
                <a:solidFill>
                  <a:srgbClr val="F4F4F4"/>
                </a:solidFill>
                <a:latin typeface="Poppins"/>
              </a:rPr>
              <a:t>Total Participants</a:t>
            </a:r>
          </a:p>
        </p:txBody>
      </p:sp>
      <p:sp>
        <p:nvSpPr>
          <p:cNvPr id="10" name="TextBox 10"/>
          <p:cNvSpPr txBox="1"/>
          <p:nvPr/>
        </p:nvSpPr>
        <p:spPr>
          <a:xfrm>
            <a:off x="1642593" y="5598695"/>
            <a:ext cx="2632621" cy="443484"/>
          </a:xfrm>
          <a:prstGeom prst="rect">
            <a:avLst/>
          </a:prstGeom>
        </p:spPr>
        <p:txBody>
          <a:bodyPr lIns="0" tIns="0" rIns="0" bIns="0" rtlCol="0" anchor="t">
            <a:spAutoFit/>
          </a:bodyPr>
          <a:lstStyle/>
          <a:p>
            <a:pPr>
              <a:lnSpc>
                <a:spcPts val="3347"/>
              </a:lnSpc>
            </a:pPr>
            <a:r>
              <a:rPr lang="en-US" sz="2699" spc="291">
                <a:solidFill>
                  <a:srgbClr val="F4F4F4"/>
                </a:solidFill>
                <a:latin typeface="Poppins Bold"/>
              </a:rPr>
              <a:t>146</a:t>
            </a:r>
          </a:p>
        </p:txBody>
      </p:sp>
      <p:sp>
        <p:nvSpPr>
          <p:cNvPr id="11" name="TextBox 11"/>
          <p:cNvSpPr txBox="1"/>
          <p:nvPr/>
        </p:nvSpPr>
        <p:spPr>
          <a:xfrm>
            <a:off x="956498" y="5076825"/>
            <a:ext cx="2633010" cy="375603"/>
          </a:xfrm>
          <a:prstGeom prst="rect">
            <a:avLst/>
          </a:prstGeom>
        </p:spPr>
        <p:txBody>
          <a:bodyPr lIns="0" tIns="0" rIns="0" bIns="0" rtlCol="0" anchor="t">
            <a:spAutoFit/>
          </a:bodyPr>
          <a:lstStyle/>
          <a:p>
            <a:pPr marL="0" lvl="0" indent="0" algn="l">
              <a:lnSpc>
                <a:spcPts val="2922"/>
              </a:lnSpc>
              <a:spcBef>
                <a:spcPct val="0"/>
              </a:spcBef>
            </a:pPr>
            <a:r>
              <a:rPr lang="en-US" sz="2087">
                <a:solidFill>
                  <a:srgbClr val="F4F4F4"/>
                </a:solidFill>
                <a:latin typeface="Poppins"/>
              </a:rPr>
              <a:t>Overnight Groups</a:t>
            </a:r>
          </a:p>
        </p:txBody>
      </p:sp>
      <p:sp>
        <p:nvSpPr>
          <p:cNvPr id="12" name="TextBox 12"/>
          <p:cNvSpPr txBox="1"/>
          <p:nvPr/>
        </p:nvSpPr>
        <p:spPr>
          <a:xfrm>
            <a:off x="5283006" y="4854480"/>
            <a:ext cx="2109350" cy="443484"/>
          </a:xfrm>
          <a:prstGeom prst="rect">
            <a:avLst/>
          </a:prstGeom>
        </p:spPr>
        <p:txBody>
          <a:bodyPr lIns="0" tIns="0" rIns="0" bIns="0" rtlCol="0" anchor="t">
            <a:spAutoFit/>
          </a:bodyPr>
          <a:lstStyle/>
          <a:p>
            <a:pPr>
              <a:lnSpc>
                <a:spcPts val="3347"/>
              </a:lnSpc>
            </a:pPr>
            <a:r>
              <a:rPr lang="en-US" sz="2699" spc="291">
                <a:solidFill>
                  <a:srgbClr val="F4F4F4"/>
                </a:solidFill>
                <a:latin typeface="Poppins Bold"/>
              </a:rPr>
              <a:t>$ 157,278</a:t>
            </a:r>
          </a:p>
        </p:txBody>
      </p:sp>
      <p:sp>
        <p:nvSpPr>
          <p:cNvPr id="13" name="TextBox 13"/>
          <p:cNvSpPr txBox="1"/>
          <p:nvPr/>
        </p:nvSpPr>
        <p:spPr>
          <a:xfrm>
            <a:off x="5021176" y="4280376"/>
            <a:ext cx="2633010" cy="375603"/>
          </a:xfrm>
          <a:prstGeom prst="rect">
            <a:avLst/>
          </a:prstGeom>
        </p:spPr>
        <p:txBody>
          <a:bodyPr lIns="0" tIns="0" rIns="0" bIns="0" rtlCol="0" anchor="t">
            <a:spAutoFit/>
          </a:bodyPr>
          <a:lstStyle/>
          <a:p>
            <a:pPr marL="0" lvl="0" indent="0" algn="l">
              <a:lnSpc>
                <a:spcPts val="2922"/>
              </a:lnSpc>
              <a:spcBef>
                <a:spcPct val="0"/>
              </a:spcBef>
            </a:pPr>
            <a:r>
              <a:rPr lang="en-US" sz="2087">
                <a:solidFill>
                  <a:srgbClr val="F4F4F4"/>
                </a:solidFill>
                <a:latin typeface="Poppins"/>
              </a:rPr>
              <a:t>Overnight Revenue</a:t>
            </a:r>
          </a:p>
        </p:txBody>
      </p:sp>
      <p:sp>
        <p:nvSpPr>
          <p:cNvPr id="14" name="AutoShape 14"/>
          <p:cNvSpPr/>
          <p:nvPr/>
        </p:nvSpPr>
        <p:spPr>
          <a:xfrm>
            <a:off x="1642593" y="8933272"/>
            <a:ext cx="0" cy="325028"/>
          </a:xfrm>
          <a:prstGeom prst="line">
            <a:avLst/>
          </a:prstGeom>
          <a:ln w="38100" cap="flat">
            <a:solidFill>
              <a:srgbClr val="F4F4F4"/>
            </a:solidFill>
            <a:prstDash val="solid"/>
            <a:headEnd type="none" w="sm" len="sm"/>
            <a:tailEnd type="none" w="sm" len="sm"/>
          </a:ln>
        </p:spPr>
        <p:txBody>
          <a:bodyPr/>
          <a:lstStyle/>
          <a:p>
            <a:endParaRPr lang="en-US"/>
          </a:p>
        </p:txBody>
      </p:sp>
      <p:sp>
        <p:nvSpPr>
          <p:cNvPr id="15" name="TextBox 15"/>
          <p:cNvSpPr txBox="1"/>
          <p:nvPr/>
        </p:nvSpPr>
        <p:spPr>
          <a:xfrm>
            <a:off x="1028700" y="8904333"/>
            <a:ext cx="457664" cy="325755"/>
          </a:xfrm>
          <a:prstGeom prst="rect">
            <a:avLst/>
          </a:prstGeom>
        </p:spPr>
        <p:txBody>
          <a:bodyPr lIns="0" tIns="0" rIns="0" bIns="0" rtlCol="0" anchor="t">
            <a:spAutoFit/>
          </a:bodyPr>
          <a:lstStyle/>
          <a:p>
            <a:pPr algn="just">
              <a:lnSpc>
                <a:spcPts val="2520"/>
              </a:lnSpc>
            </a:pPr>
            <a:r>
              <a:rPr lang="en-US" sz="1800" spc="540">
                <a:solidFill>
                  <a:srgbClr val="F4F4F4"/>
                </a:solidFill>
                <a:latin typeface="Poppins"/>
              </a:rPr>
              <a:t>08</a:t>
            </a:r>
          </a:p>
        </p:txBody>
      </p:sp>
      <p:sp>
        <p:nvSpPr>
          <p:cNvPr id="16" name="TextBox 16"/>
          <p:cNvSpPr txBox="1"/>
          <p:nvPr/>
        </p:nvSpPr>
        <p:spPr>
          <a:xfrm>
            <a:off x="1966926" y="8904333"/>
            <a:ext cx="3245164" cy="325755"/>
          </a:xfrm>
          <a:prstGeom prst="rect">
            <a:avLst/>
          </a:prstGeom>
        </p:spPr>
        <p:txBody>
          <a:bodyPr lIns="0" tIns="0" rIns="0" bIns="0" rtlCol="0" anchor="t">
            <a:spAutoFit/>
          </a:bodyPr>
          <a:lstStyle/>
          <a:p>
            <a:pPr>
              <a:lnSpc>
                <a:spcPts val="2520"/>
              </a:lnSpc>
            </a:pPr>
            <a:r>
              <a:rPr lang="en-US" sz="1800">
                <a:solidFill>
                  <a:srgbClr val="F4F4F4"/>
                </a:solidFill>
                <a:latin typeface="Poppins Bold"/>
              </a:rPr>
              <a:t>ANNUAL REPORT 2023</a:t>
            </a:r>
          </a:p>
        </p:txBody>
      </p:sp>
      <p:sp>
        <p:nvSpPr>
          <p:cNvPr id="17" name="AutoShape 17"/>
          <p:cNvSpPr/>
          <p:nvPr/>
        </p:nvSpPr>
        <p:spPr>
          <a:xfrm flipH="1">
            <a:off x="4214882" y="3924292"/>
            <a:ext cx="9524" cy="1915195"/>
          </a:xfrm>
          <a:prstGeom prst="line">
            <a:avLst/>
          </a:prstGeom>
          <a:ln w="28575" cap="flat">
            <a:solidFill>
              <a:srgbClr val="F4F4F4"/>
            </a:solidFill>
            <a:prstDash val="solid"/>
            <a:headEnd type="none" w="sm" len="sm"/>
            <a:tailEnd type="none" w="sm" len="sm"/>
          </a:ln>
        </p:spPr>
        <p:txBody>
          <a:bodyPr/>
          <a:lstStyle/>
          <a:p>
            <a:endParaRPr lang="en-US"/>
          </a:p>
        </p:txBody>
      </p:sp>
      <p:sp>
        <p:nvSpPr>
          <p:cNvPr id="18" name="Freeform 18"/>
          <p:cNvSpPr/>
          <p:nvPr/>
        </p:nvSpPr>
        <p:spPr>
          <a:xfrm rot="644968">
            <a:off x="4392027" y="7117591"/>
            <a:ext cx="17193233" cy="13973410"/>
          </a:xfrm>
          <a:custGeom>
            <a:avLst/>
            <a:gdLst/>
            <a:ahLst/>
            <a:cxnLst/>
            <a:rect l="l" t="t" r="r" b="b"/>
            <a:pathLst>
              <a:path w="17193233" h="13973410">
                <a:moveTo>
                  <a:pt x="0" y="0"/>
                </a:moveTo>
                <a:lnTo>
                  <a:pt x="17193234" y="0"/>
                </a:lnTo>
                <a:lnTo>
                  <a:pt x="17193234" y="13973410"/>
                </a:lnTo>
                <a:lnTo>
                  <a:pt x="0" y="13973410"/>
                </a:lnTo>
                <a:lnTo>
                  <a:pt x="0" y="0"/>
                </a:lnTo>
                <a:close/>
              </a:path>
            </a:pathLst>
          </a:custGeom>
          <a:blipFill>
            <a:blip r:embed="rId3">
              <a:alphaModFix amt="74000"/>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1198</Words>
  <Application>Microsoft Office PowerPoint</Application>
  <PresentationFormat>Custom</PresentationFormat>
  <Paragraphs>275</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Poppins Bold</vt:lpstr>
      <vt:lpstr>Calibri</vt: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Report 2023</dc:title>
  <cp:lastModifiedBy>Emily Shedal</cp:lastModifiedBy>
  <cp:revision>6</cp:revision>
  <dcterms:created xsi:type="dcterms:W3CDTF">2006-08-16T00:00:00Z</dcterms:created>
  <dcterms:modified xsi:type="dcterms:W3CDTF">2024-04-11T15:00:48Z</dcterms:modified>
  <dc:identifier>DAF9_5gGXgo</dc:identifier>
</cp:coreProperties>
</file>